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2" r:id="rId2"/>
    <p:sldId id="260" r:id="rId3"/>
    <p:sldId id="292" r:id="rId4"/>
    <p:sldId id="258" r:id="rId5"/>
    <p:sldId id="256" r:id="rId6"/>
    <p:sldId id="293" r:id="rId7"/>
    <p:sldId id="283" r:id="rId8"/>
    <p:sldId id="291" r:id="rId9"/>
    <p:sldId id="296" r:id="rId10"/>
    <p:sldId id="285" r:id="rId11"/>
    <p:sldId id="298" r:id="rId12"/>
    <p:sldId id="263" r:id="rId13"/>
    <p:sldId id="299" r:id="rId14"/>
    <p:sldId id="300" r:id="rId15"/>
    <p:sldId id="280" r:id="rId16"/>
    <p:sldId id="259" r:id="rId17"/>
    <p:sldId id="301" r:id="rId18"/>
    <p:sldId id="302" r:id="rId19"/>
    <p:sldId id="268" r:id="rId20"/>
    <p:sldId id="264" r:id="rId21"/>
    <p:sldId id="266" r:id="rId22"/>
    <p:sldId id="303" r:id="rId23"/>
    <p:sldId id="304" r:id="rId24"/>
    <p:sldId id="305" r:id="rId25"/>
    <p:sldId id="306" r:id="rId26"/>
    <p:sldId id="294" r:id="rId27"/>
    <p:sldId id="307" r:id="rId28"/>
    <p:sldId id="265" r:id="rId29"/>
    <p:sldId id="308" r:id="rId30"/>
    <p:sldId id="309" r:id="rId31"/>
    <p:sldId id="310" r:id="rId32"/>
    <p:sldId id="311" r:id="rId33"/>
    <p:sldId id="312" r:id="rId34"/>
    <p:sldId id="313" r:id="rId35"/>
    <p:sldId id="314" r:id="rId36"/>
    <p:sldId id="315" r:id="rId37"/>
    <p:sldId id="316" r:id="rId38"/>
    <p:sldId id="317" r:id="rId39"/>
    <p:sldId id="318" r:id="rId40"/>
    <p:sldId id="269" r:id="rId41"/>
    <p:sldId id="319" r:id="rId42"/>
    <p:sldId id="320" r:id="rId43"/>
    <p:sldId id="321" r:id="rId4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Raleway" pitchFamily="2" charset="77"/>
        <a:ea typeface="+mn-ea"/>
        <a:cs typeface="+mn-cs"/>
      </a:defRPr>
    </a:lvl1pPr>
    <a:lvl2pPr marL="457200" algn="l" rtl="0" eaLnBrk="0" fontAlgn="base" hangingPunct="0">
      <a:spcBef>
        <a:spcPct val="0"/>
      </a:spcBef>
      <a:spcAft>
        <a:spcPct val="0"/>
      </a:spcAft>
      <a:defRPr kern="1200">
        <a:solidFill>
          <a:schemeClr val="tx1"/>
        </a:solidFill>
        <a:latin typeface="Raleway" pitchFamily="2" charset="77"/>
        <a:ea typeface="+mn-ea"/>
        <a:cs typeface="+mn-cs"/>
      </a:defRPr>
    </a:lvl2pPr>
    <a:lvl3pPr marL="914400" algn="l" rtl="0" eaLnBrk="0" fontAlgn="base" hangingPunct="0">
      <a:spcBef>
        <a:spcPct val="0"/>
      </a:spcBef>
      <a:spcAft>
        <a:spcPct val="0"/>
      </a:spcAft>
      <a:defRPr kern="1200">
        <a:solidFill>
          <a:schemeClr val="tx1"/>
        </a:solidFill>
        <a:latin typeface="Raleway" pitchFamily="2" charset="77"/>
        <a:ea typeface="+mn-ea"/>
        <a:cs typeface="+mn-cs"/>
      </a:defRPr>
    </a:lvl3pPr>
    <a:lvl4pPr marL="1371600" algn="l" rtl="0" eaLnBrk="0" fontAlgn="base" hangingPunct="0">
      <a:spcBef>
        <a:spcPct val="0"/>
      </a:spcBef>
      <a:spcAft>
        <a:spcPct val="0"/>
      </a:spcAft>
      <a:defRPr kern="1200">
        <a:solidFill>
          <a:schemeClr val="tx1"/>
        </a:solidFill>
        <a:latin typeface="Raleway" pitchFamily="2" charset="77"/>
        <a:ea typeface="+mn-ea"/>
        <a:cs typeface="+mn-cs"/>
      </a:defRPr>
    </a:lvl4pPr>
    <a:lvl5pPr marL="1828800" algn="l" rtl="0" eaLnBrk="0" fontAlgn="base" hangingPunct="0">
      <a:spcBef>
        <a:spcPct val="0"/>
      </a:spcBef>
      <a:spcAft>
        <a:spcPct val="0"/>
      </a:spcAft>
      <a:defRPr kern="1200">
        <a:solidFill>
          <a:schemeClr val="tx1"/>
        </a:solidFill>
        <a:latin typeface="Raleway" pitchFamily="2" charset="77"/>
        <a:ea typeface="+mn-ea"/>
        <a:cs typeface="+mn-cs"/>
      </a:defRPr>
    </a:lvl5pPr>
    <a:lvl6pPr marL="2286000" algn="l" defTabSz="914400" rtl="0" eaLnBrk="1" latinLnBrk="0" hangingPunct="1">
      <a:defRPr kern="1200">
        <a:solidFill>
          <a:schemeClr val="tx1"/>
        </a:solidFill>
        <a:latin typeface="Raleway" pitchFamily="2" charset="77"/>
        <a:ea typeface="+mn-ea"/>
        <a:cs typeface="+mn-cs"/>
      </a:defRPr>
    </a:lvl6pPr>
    <a:lvl7pPr marL="2743200" algn="l" defTabSz="914400" rtl="0" eaLnBrk="1" latinLnBrk="0" hangingPunct="1">
      <a:defRPr kern="1200">
        <a:solidFill>
          <a:schemeClr val="tx1"/>
        </a:solidFill>
        <a:latin typeface="Raleway" pitchFamily="2" charset="77"/>
        <a:ea typeface="+mn-ea"/>
        <a:cs typeface="+mn-cs"/>
      </a:defRPr>
    </a:lvl7pPr>
    <a:lvl8pPr marL="3200400" algn="l" defTabSz="914400" rtl="0" eaLnBrk="1" latinLnBrk="0" hangingPunct="1">
      <a:defRPr kern="1200">
        <a:solidFill>
          <a:schemeClr val="tx1"/>
        </a:solidFill>
        <a:latin typeface="Raleway" pitchFamily="2" charset="77"/>
        <a:ea typeface="+mn-ea"/>
        <a:cs typeface="+mn-cs"/>
      </a:defRPr>
    </a:lvl8pPr>
    <a:lvl9pPr marL="3657600" algn="l" defTabSz="914400" rtl="0" eaLnBrk="1" latinLnBrk="0" hangingPunct="1">
      <a:defRPr kern="1200">
        <a:solidFill>
          <a:schemeClr val="tx1"/>
        </a:solidFill>
        <a:latin typeface="Raleway"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211">
          <p15:clr>
            <a:srgbClr val="A4A3A4"/>
          </p15:clr>
        </p15:guide>
        <p15:guide id="4" pos="74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F96"/>
    <a:srgbClr val="311E49"/>
    <a:srgbClr val="C2C0DF"/>
    <a:srgbClr val="ABDBC9"/>
    <a:srgbClr val="DBA7CD"/>
    <a:srgbClr val="C97399"/>
    <a:srgbClr val="FAA76B"/>
    <a:srgbClr val="AE6CFF"/>
    <a:srgbClr val="D7D7D8"/>
    <a:srgbClr val="856C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0" autoAdjust="0"/>
    <p:restoredTop sz="94660"/>
  </p:normalViewPr>
  <p:slideViewPr>
    <p:cSldViewPr snapToGrid="0">
      <p:cViewPr varScale="1">
        <p:scale>
          <a:sx n="98" d="100"/>
          <a:sy n="98" d="100"/>
        </p:scale>
        <p:origin x="84" y="318"/>
      </p:cViewPr>
      <p:guideLst>
        <p:guide orient="horz" pos="2160"/>
        <p:guide pos="3840"/>
        <p:guide pos="211"/>
        <p:guide pos="746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390D06-2E12-5B2B-593F-459A9C203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D"/>
          </a:p>
        </p:txBody>
      </p:sp>
      <p:sp>
        <p:nvSpPr>
          <p:cNvPr id="3" name="Date Placeholder 2">
            <a:extLst>
              <a:ext uri="{FF2B5EF4-FFF2-40B4-BE49-F238E27FC236}">
                <a16:creationId xmlns:a16="http://schemas.microsoft.com/office/drawing/2014/main" id="{D0609EE2-9A1E-71C4-544C-F3C6B092752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45FB230-BEBD-9347-996A-D408BC4FDC95}" type="datetimeFigureOut">
              <a:rPr lang="en-ID"/>
              <a:pPr>
                <a:defRPr/>
              </a:pPr>
              <a:t>10/07/2024</a:t>
            </a:fld>
            <a:endParaRPr lang="en-ID"/>
          </a:p>
        </p:txBody>
      </p:sp>
      <p:sp>
        <p:nvSpPr>
          <p:cNvPr id="4" name="Slide Image Placeholder 3">
            <a:extLst>
              <a:ext uri="{FF2B5EF4-FFF2-40B4-BE49-F238E27FC236}">
                <a16:creationId xmlns:a16="http://schemas.microsoft.com/office/drawing/2014/main" id="{BBDFD298-3A34-8553-D53C-3649B1E208B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ID" noProof="0"/>
          </a:p>
        </p:txBody>
      </p:sp>
      <p:sp>
        <p:nvSpPr>
          <p:cNvPr id="5" name="Notes Placeholder 4">
            <a:extLst>
              <a:ext uri="{FF2B5EF4-FFF2-40B4-BE49-F238E27FC236}">
                <a16:creationId xmlns:a16="http://schemas.microsoft.com/office/drawing/2014/main" id="{2D1E2F41-C146-C609-2AD8-041F5B2F0F0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D" noProof="0"/>
          </a:p>
        </p:txBody>
      </p:sp>
      <p:sp>
        <p:nvSpPr>
          <p:cNvPr id="6" name="Footer Placeholder 5">
            <a:extLst>
              <a:ext uri="{FF2B5EF4-FFF2-40B4-BE49-F238E27FC236}">
                <a16:creationId xmlns:a16="http://schemas.microsoft.com/office/drawing/2014/main" id="{82901E4A-2350-96E0-C49E-8C3C9744376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D"/>
          </a:p>
        </p:txBody>
      </p:sp>
      <p:sp>
        <p:nvSpPr>
          <p:cNvPr id="7" name="Slide Number Placeholder 6">
            <a:extLst>
              <a:ext uri="{FF2B5EF4-FFF2-40B4-BE49-F238E27FC236}">
                <a16:creationId xmlns:a16="http://schemas.microsoft.com/office/drawing/2014/main" id="{1BAA5CF7-5648-1687-851F-D595EC2ACE4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E493C60-CE91-8848-A941-F36CEA0381D4}" type="slidenum">
              <a:rPr lang="en-ID"/>
              <a:pPr>
                <a:defRPr/>
              </a:pPr>
              <a:t>‹#›</a:t>
            </a:fld>
            <a:endParaRPr lang="en-ID"/>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6858000"/>
          </a:xfrm>
          <a:solidFill>
            <a:schemeClr val="bg2">
              <a:lumMod val="90000"/>
            </a:schemeClr>
          </a:solidFill>
        </p:spPr>
        <p:txBody>
          <a:bodyPr rtlCol="0">
            <a:normAutofit/>
          </a:bodyPr>
          <a:lstStyle/>
          <a:p>
            <a:pPr lvl="0"/>
            <a:endParaRPr lang="en-ID" noProof="0"/>
          </a:p>
        </p:txBody>
      </p:sp>
      <p:sp>
        <p:nvSpPr>
          <p:cNvPr id="10" name="Picture Placeholder 8"/>
          <p:cNvSpPr>
            <a:spLocks noGrp="1"/>
          </p:cNvSpPr>
          <p:nvPr>
            <p:ph type="pic" sz="quarter" idx="14"/>
          </p:nvPr>
        </p:nvSpPr>
        <p:spPr>
          <a:xfrm>
            <a:off x="4914802" y="2397137"/>
            <a:ext cx="2362395" cy="2808512"/>
          </a:xfrm>
          <a:solidFill>
            <a:schemeClr val="bg2"/>
          </a:solidFill>
        </p:spPr>
        <p:txBody>
          <a:bodyPr rtlCol="0">
            <a:normAutofit/>
          </a:bodyPr>
          <a:lstStyle/>
          <a:p>
            <a:pPr lvl="0"/>
            <a:endParaRPr lang="en-ID" noProof="0"/>
          </a:p>
        </p:txBody>
      </p:sp>
      <p:sp>
        <p:nvSpPr>
          <p:cNvPr id="2" name="Title 1"/>
          <p:cNvSpPr>
            <a:spLocks noGrp="1"/>
          </p:cNvSpPr>
          <p:nvPr>
            <p:ph type="title"/>
          </p:nvPr>
        </p:nvSpPr>
        <p:spPr>
          <a:xfrm>
            <a:off x="529476" y="1180357"/>
            <a:ext cx="11484429" cy="1325563"/>
          </a:xfrm>
        </p:spPr>
        <p:txBody>
          <a:bodyPr>
            <a:noAutofit/>
          </a:bodyPr>
          <a:lstStyle>
            <a:lvl1pPr algn="ctr">
              <a:defRPr sz="6600" b="1">
                <a:solidFill>
                  <a:schemeClr val="bg2"/>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D4F842C5-465E-EAAB-AF45-4E8EAAD8836A}"/>
              </a:ext>
            </a:extLst>
          </p:cNvPr>
          <p:cNvSpPr>
            <a:spLocks noGrp="1"/>
          </p:cNvSpPr>
          <p:nvPr>
            <p:ph type="dt" sz="half" idx="15"/>
          </p:nvPr>
        </p:nvSpPr>
        <p:spPr/>
        <p:txBody>
          <a:bodyPr/>
          <a:lstStyle>
            <a:lvl1pPr>
              <a:defRPr/>
            </a:lvl1pPr>
          </a:lstStyle>
          <a:p>
            <a:pPr>
              <a:defRPr/>
            </a:pPr>
            <a:fld id="{DF3EB9C5-B917-6944-B07F-419041B236EE}" type="datetime1">
              <a:rPr lang="en-ID"/>
              <a:pPr>
                <a:defRPr/>
              </a:pPr>
              <a:t>10/07/2024</a:t>
            </a:fld>
            <a:endParaRPr lang="en-ID" dirty="0"/>
          </a:p>
        </p:txBody>
      </p:sp>
      <p:sp>
        <p:nvSpPr>
          <p:cNvPr id="4" name="Footer Placeholder 4">
            <a:extLst>
              <a:ext uri="{FF2B5EF4-FFF2-40B4-BE49-F238E27FC236}">
                <a16:creationId xmlns:a16="http://schemas.microsoft.com/office/drawing/2014/main" id="{89C3DF08-BBE3-9F9A-343B-CFA7722CBA8E}"/>
              </a:ext>
            </a:extLst>
          </p:cNvPr>
          <p:cNvSpPr>
            <a:spLocks noGrp="1"/>
          </p:cNvSpPr>
          <p:nvPr>
            <p:ph type="ftr" sz="quarter" idx="16"/>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2ACDA311-8649-E7D3-E571-F5A8690D019E}"/>
              </a:ext>
            </a:extLst>
          </p:cNvPr>
          <p:cNvSpPr>
            <a:spLocks noGrp="1"/>
          </p:cNvSpPr>
          <p:nvPr>
            <p:ph type="sldNum" sz="quarter" idx="17"/>
          </p:nvPr>
        </p:nvSpPr>
        <p:spPr>
          <a:xfrm>
            <a:off x="9224963" y="130175"/>
            <a:ext cx="2743200" cy="365125"/>
          </a:xfrm>
          <a:prstGeom prst="rect">
            <a:avLst/>
          </a:prstGeom>
        </p:spPr>
        <p:txBody>
          <a:bodyPr/>
          <a:lstStyle>
            <a:lvl1pPr>
              <a:defRPr/>
            </a:lvl1pPr>
          </a:lstStyle>
          <a:p>
            <a:pPr>
              <a:defRPr/>
            </a:pPr>
            <a:fld id="{BB198EE3-8DB0-774A-8144-00DEA79578D9}" type="slidenum">
              <a:rPr lang="en-ID"/>
              <a:pPr>
                <a:defRPr/>
              </a:pPr>
              <a:t>‹#›</a:t>
            </a:fld>
            <a:endParaRPr lang="en-ID" dirty="0"/>
          </a:p>
        </p:txBody>
      </p:sp>
    </p:spTree>
    <p:extLst>
      <p:ext uri="{BB962C8B-B14F-4D97-AF65-F5344CB8AC3E}">
        <p14:creationId xmlns:p14="http://schemas.microsoft.com/office/powerpoint/2010/main" val="2055508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Services">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9088" y="3182942"/>
            <a:ext cx="5728320" cy="3675058"/>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6812599" y="1573351"/>
            <a:ext cx="8137115"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DA4A0B0E-C9A3-26F5-A1EC-68885EDE45ED}"/>
              </a:ext>
            </a:extLst>
          </p:cNvPr>
          <p:cNvSpPr>
            <a:spLocks noGrp="1"/>
          </p:cNvSpPr>
          <p:nvPr>
            <p:ph type="dt" sz="half" idx="14"/>
          </p:nvPr>
        </p:nvSpPr>
        <p:spPr/>
        <p:txBody>
          <a:bodyPr/>
          <a:lstStyle>
            <a:lvl1pPr>
              <a:defRPr/>
            </a:lvl1pPr>
          </a:lstStyle>
          <a:p>
            <a:pPr>
              <a:defRPr/>
            </a:pPr>
            <a:fld id="{5B96D672-C59C-C24E-95F7-D32B7BA2077C}" type="datetime1">
              <a:rPr lang="en-ID"/>
              <a:pPr>
                <a:defRPr/>
              </a:pPr>
              <a:t>10/07/2024</a:t>
            </a:fld>
            <a:endParaRPr lang="en-ID" dirty="0"/>
          </a:p>
        </p:txBody>
      </p:sp>
      <p:sp>
        <p:nvSpPr>
          <p:cNvPr id="4" name="Footer Placeholder 4">
            <a:extLst>
              <a:ext uri="{FF2B5EF4-FFF2-40B4-BE49-F238E27FC236}">
                <a16:creationId xmlns:a16="http://schemas.microsoft.com/office/drawing/2014/main" id="{A19E54EE-75AA-3151-33BD-E74AD1221567}"/>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1C15D3C2-62F3-8F0B-3344-AA13CFA6E8AD}"/>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AA7962F2-D0BE-414C-9838-FBD4BDDE386B}" type="slidenum">
              <a:rPr lang="en-ID"/>
              <a:pPr>
                <a:defRPr/>
              </a:pPr>
              <a:t>‹#›</a:t>
            </a:fld>
            <a:endParaRPr lang="en-ID" dirty="0"/>
          </a:p>
        </p:txBody>
      </p:sp>
    </p:spTree>
    <p:extLst>
      <p:ext uri="{BB962C8B-B14F-4D97-AF65-F5344CB8AC3E}">
        <p14:creationId xmlns:p14="http://schemas.microsoft.com/office/powerpoint/2010/main" val="408769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Achievem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933792" y="1624832"/>
            <a:ext cx="4151414" cy="2540767"/>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956930" y="1180933"/>
            <a:ext cx="10515600"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F4482E14-061A-D7EB-56C4-2778A9E7734F}"/>
              </a:ext>
            </a:extLst>
          </p:cNvPr>
          <p:cNvSpPr>
            <a:spLocks noGrp="1"/>
          </p:cNvSpPr>
          <p:nvPr>
            <p:ph type="dt" sz="half" idx="14"/>
          </p:nvPr>
        </p:nvSpPr>
        <p:spPr/>
        <p:txBody>
          <a:bodyPr/>
          <a:lstStyle>
            <a:lvl1pPr>
              <a:defRPr/>
            </a:lvl1pPr>
          </a:lstStyle>
          <a:p>
            <a:pPr>
              <a:defRPr/>
            </a:pPr>
            <a:fld id="{89995BB1-249D-DF4B-BDF5-92F638A82409}" type="datetime1">
              <a:rPr lang="en-ID"/>
              <a:pPr>
                <a:defRPr/>
              </a:pPr>
              <a:t>10/07/2024</a:t>
            </a:fld>
            <a:endParaRPr lang="en-ID" dirty="0"/>
          </a:p>
        </p:txBody>
      </p:sp>
      <p:sp>
        <p:nvSpPr>
          <p:cNvPr id="4" name="Footer Placeholder 4">
            <a:extLst>
              <a:ext uri="{FF2B5EF4-FFF2-40B4-BE49-F238E27FC236}">
                <a16:creationId xmlns:a16="http://schemas.microsoft.com/office/drawing/2014/main" id="{12487550-80BB-A7AA-6461-E868EB9E28D8}"/>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6B86131A-1F65-89F4-7197-79F6FB0F2305}"/>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531AFDB8-848C-A94D-AD01-A8124F7E4419}" type="slidenum">
              <a:rPr lang="en-ID"/>
              <a:pPr>
                <a:defRPr/>
              </a:pPr>
              <a:t>‹#›</a:t>
            </a:fld>
            <a:endParaRPr lang="en-ID" dirty="0"/>
          </a:p>
        </p:txBody>
      </p:sp>
    </p:spTree>
    <p:extLst>
      <p:ext uri="{BB962C8B-B14F-4D97-AF65-F5344CB8AC3E}">
        <p14:creationId xmlns:p14="http://schemas.microsoft.com/office/powerpoint/2010/main" val="3748600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640911"/>
            <a:ext cx="12192000" cy="6217090"/>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7909097" y="4547689"/>
            <a:ext cx="8084842" cy="2456478"/>
          </a:xfrm>
        </p:spPr>
        <p:txBody>
          <a:bodyPr>
            <a:noAutofit/>
          </a:bodyPr>
          <a:lstStyle>
            <a:lvl1pPr>
              <a:defRPr sz="5400" b="1">
                <a:solidFill>
                  <a:schemeClr val="bg2"/>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742DD054-ED76-B24E-B8BF-9227502FD4A9}"/>
              </a:ext>
            </a:extLst>
          </p:cNvPr>
          <p:cNvSpPr>
            <a:spLocks noGrp="1"/>
          </p:cNvSpPr>
          <p:nvPr>
            <p:ph type="dt" sz="half" idx="14"/>
          </p:nvPr>
        </p:nvSpPr>
        <p:spPr/>
        <p:txBody>
          <a:bodyPr/>
          <a:lstStyle>
            <a:lvl1pPr>
              <a:defRPr/>
            </a:lvl1pPr>
          </a:lstStyle>
          <a:p>
            <a:pPr>
              <a:defRPr/>
            </a:pPr>
            <a:fld id="{E3242028-89CC-2B4A-AE62-3121CBA4C6F8}" type="datetime1">
              <a:rPr lang="en-ID"/>
              <a:pPr>
                <a:defRPr/>
              </a:pPr>
              <a:t>10/07/2024</a:t>
            </a:fld>
            <a:endParaRPr lang="en-ID" dirty="0"/>
          </a:p>
        </p:txBody>
      </p:sp>
      <p:sp>
        <p:nvSpPr>
          <p:cNvPr id="4" name="Footer Placeholder 4">
            <a:extLst>
              <a:ext uri="{FF2B5EF4-FFF2-40B4-BE49-F238E27FC236}">
                <a16:creationId xmlns:a16="http://schemas.microsoft.com/office/drawing/2014/main" id="{74DF278A-97B5-92C4-5515-BC9FA8BAF8E1}"/>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A66BCCFE-0A24-C4F4-2136-34BA3E496F7D}"/>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67835725-BECC-9A4A-BAB0-D3E98EAADE2D}" type="slidenum">
              <a:rPr lang="en-ID"/>
              <a:pPr>
                <a:defRPr/>
              </a:pPr>
              <a:t>‹#›</a:t>
            </a:fld>
            <a:endParaRPr lang="en-ID" dirty="0"/>
          </a:p>
        </p:txBody>
      </p:sp>
    </p:spTree>
    <p:extLst>
      <p:ext uri="{BB962C8B-B14F-4D97-AF65-F5344CB8AC3E}">
        <p14:creationId xmlns:p14="http://schemas.microsoft.com/office/powerpoint/2010/main" val="3512902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142313" y="4544355"/>
            <a:ext cx="4210605" cy="2331699"/>
          </a:xfrm>
          <a:solidFill>
            <a:schemeClr val="bg2">
              <a:lumMod val="90000"/>
            </a:schemeClr>
          </a:solidFill>
        </p:spPr>
        <p:txBody>
          <a:bodyPr rtlCol="0">
            <a:normAutofit/>
          </a:bodyPr>
          <a:lstStyle/>
          <a:p>
            <a:pPr lvl="0"/>
            <a:endParaRPr lang="en-ID" noProof="0"/>
          </a:p>
        </p:txBody>
      </p:sp>
      <p:sp>
        <p:nvSpPr>
          <p:cNvPr id="11" name="Picture Placeholder 7"/>
          <p:cNvSpPr>
            <a:spLocks noGrp="1"/>
          </p:cNvSpPr>
          <p:nvPr>
            <p:ph type="pic" sz="quarter" idx="14"/>
          </p:nvPr>
        </p:nvSpPr>
        <p:spPr>
          <a:xfrm>
            <a:off x="6442200" y="1806001"/>
            <a:ext cx="2168524" cy="2456477"/>
          </a:xfrm>
          <a:solidFill>
            <a:schemeClr val="bg2">
              <a:lumMod val="90000"/>
            </a:schemeClr>
          </a:solidFill>
        </p:spPr>
        <p:txBody>
          <a:bodyPr rtlCol="0">
            <a:normAutofit/>
          </a:bodyPr>
          <a:lstStyle/>
          <a:p>
            <a:pPr lvl="0"/>
            <a:endParaRPr lang="en-ID" noProof="0"/>
          </a:p>
        </p:txBody>
      </p:sp>
      <p:sp>
        <p:nvSpPr>
          <p:cNvPr id="12" name="Picture Placeholder 7"/>
          <p:cNvSpPr>
            <a:spLocks noGrp="1"/>
          </p:cNvSpPr>
          <p:nvPr>
            <p:ph type="pic" sz="quarter" idx="15"/>
          </p:nvPr>
        </p:nvSpPr>
        <p:spPr>
          <a:xfrm>
            <a:off x="8967642" y="1806001"/>
            <a:ext cx="2168524" cy="2456477"/>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1055834" y="1447024"/>
            <a:ext cx="10515600"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CB23075F-7A20-E439-672A-65105F858275}"/>
              </a:ext>
            </a:extLst>
          </p:cNvPr>
          <p:cNvSpPr>
            <a:spLocks noGrp="1"/>
          </p:cNvSpPr>
          <p:nvPr>
            <p:ph type="dt" sz="half" idx="16"/>
          </p:nvPr>
        </p:nvSpPr>
        <p:spPr/>
        <p:txBody>
          <a:bodyPr/>
          <a:lstStyle>
            <a:lvl1pPr>
              <a:defRPr/>
            </a:lvl1pPr>
          </a:lstStyle>
          <a:p>
            <a:pPr>
              <a:defRPr/>
            </a:pPr>
            <a:fld id="{80A2F4D1-1036-3449-AC0A-A552653B5F7F}" type="datetime1">
              <a:rPr lang="en-ID"/>
              <a:pPr>
                <a:defRPr/>
              </a:pPr>
              <a:t>10/07/2024</a:t>
            </a:fld>
            <a:endParaRPr lang="en-ID" dirty="0"/>
          </a:p>
        </p:txBody>
      </p:sp>
      <p:sp>
        <p:nvSpPr>
          <p:cNvPr id="4" name="Footer Placeholder 4">
            <a:extLst>
              <a:ext uri="{FF2B5EF4-FFF2-40B4-BE49-F238E27FC236}">
                <a16:creationId xmlns:a16="http://schemas.microsoft.com/office/drawing/2014/main" id="{BF4CE43E-7F9C-FE5E-1EA5-665A37FF0AC7}"/>
              </a:ext>
            </a:extLst>
          </p:cNvPr>
          <p:cNvSpPr>
            <a:spLocks noGrp="1"/>
          </p:cNvSpPr>
          <p:nvPr>
            <p:ph type="ftr" sz="quarter" idx="17"/>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22E441F5-DBB3-C223-4C80-861B24E8ADBA}"/>
              </a:ext>
            </a:extLst>
          </p:cNvPr>
          <p:cNvSpPr>
            <a:spLocks noGrp="1"/>
          </p:cNvSpPr>
          <p:nvPr>
            <p:ph type="sldNum" sz="quarter" idx="18"/>
          </p:nvPr>
        </p:nvSpPr>
        <p:spPr>
          <a:xfrm>
            <a:off x="9224963" y="130175"/>
            <a:ext cx="2743200" cy="365125"/>
          </a:xfrm>
          <a:prstGeom prst="rect">
            <a:avLst/>
          </a:prstGeom>
        </p:spPr>
        <p:txBody>
          <a:bodyPr/>
          <a:lstStyle>
            <a:lvl1pPr>
              <a:defRPr/>
            </a:lvl1pPr>
          </a:lstStyle>
          <a:p>
            <a:pPr>
              <a:defRPr/>
            </a:pPr>
            <a:fld id="{46551091-D1F2-2940-96F9-290E15BEB88B}" type="slidenum">
              <a:rPr lang="en-ID"/>
              <a:pPr>
                <a:defRPr/>
              </a:pPr>
              <a:t>‹#›</a:t>
            </a:fld>
            <a:endParaRPr lang="en-ID" dirty="0"/>
          </a:p>
        </p:txBody>
      </p:sp>
    </p:spTree>
    <p:extLst>
      <p:ext uri="{BB962C8B-B14F-4D97-AF65-F5344CB8AC3E}">
        <p14:creationId xmlns:p14="http://schemas.microsoft.com/office/powerpoint/2010/main" val="1662471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et The Team 2">
    <p:spTree>
      <p:nvGrpSpPr>
        <p:cNvPr id="1" name=""/>
        <p:cNvGrpSpPr/>
        <p:nvPr/>
      </p:nvGrpSpPr>
      <p:grpSpPr>
        <a:xfrm>
          <a:off x="0" y="0"/>
          <a:ext cx="0" cy="0"/>
          <a:chOff x="0" y="0"/>
          <a:chExt cx="0" cy="0"/>
        </a:xfrm>
      </p:grpSpPr>
      <p:sp>
        <p:nvSpPr>
          <p:cNvPr id="11" name="Picture Placeholder 7"/>
          <p:cNvSpPr>
            <a:spLocks noGrp="1"/>
          </p:cNvSpPr>
          <p:nvPr>
            <p:ph type="pic" sz="quarter" idx="14"/>
          </p:nvPr>
        </p:nvSpPr>
        <p:spPr>
          <a:xfrm>
            <a:off x="334963" y="1965722"/>
            <a:ext cx="2860798" cy="4892278"/>
          </a:xfrm>
          <a:solidFill>
            <a:schemeClr val="bg2">
              <a:lumMod val="90000"/>
            </a:schemeClr>
          </a:solidFill>
        </p:spPr>
        <p:txBody>
          <a:bodyPr rtlCol="0">
            <a:normAutofit/>
          </a:bodyPr>
          <a:lstStyle/>
          <a:p>
            <a:pPr lvl="0"/>
            <a:endParaRPr lang="en-ID" noProof="0"/>
          </a:p>
        </p:txBody>
      </p:sp>
      <p:sp>
        <p:nvSpPr>
          <p:cNvPr id="12" name="Picture Placeholder 7"/>
          <p:cNvSpPr>
            <a:spLocks noGrp="1"/>
          </p:cNvSpPr>
          <p:nvPr>
            <p:ph type="pic" sz="quarter" idx="15"/>
          </p:nvPr>
        </p:nvSpPr>
        <p:spPr>
          <a:xfrm>
            <a:off x="3581400" y="1965722"/>
            <a:ext cx="2860798" cy="4892278"/>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7036862" y="2113774"/>
            <a:ext cx="10515600"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AFBEFB1F-EB58-0386-51DE-4F024F739943}"/>
              </a:ext>
            </a:extLst>
          </p:cNvPr>
          <p:cNvSpPr>
            <a:spLocks noGrp="1"/>
          </p:cNvSpPr>
          <p:nvPr>
            <p:ph type="dt" sz="half" idx="16"/>
          </p:nvPr>
        </p:nvSpPr>
        <p:spPr/>
        <p:txBody>
          <a:bodyPr/>
          <a:lstStyle>
            <a:lvl1pPr>
              <a:defRPr/>
            </a:lvl1pPr>
          </a:lstStyle>
          <a:p>
            <a:pPr>
              <a:defRPr/>
            </a:pPr>
            <a:fld id="{244D7B84-1856-FA45-A3C2-FF7F4BD4D66D}" type="datetime1">
              <a:rPr lang="en-ID"/>
              <a:pPr>
                <a:defRPr/>
              </a:pPr>
              <a:t>10/07/2024</a:t>
            </a:fld>
            <a:endParaRPr lang="en-ID" dirty="0"/>
          </a:p>
        </p:txBody>
      </p:sp>
      <p:sp>
        <p:nvSpPr>
          <p:cNvPr id="4" name="Footer Placeholder 4">
            <a:extLst>
              <a:ext uri="{FF2B5EF4-FFF2-40B4-BE49-F238E27FC236}">
                <a16:creationId xmlns:a16="http://schemas.microsoft.com/office/drawing/2014/main" id="{C140F3E9-F4F6-BD5B-9F04-4C978ED7DDFF}"/>
              </a:ext>
            </a:extLst>
          </p:cNvPr>
          <p:cNvSpPr>
            <a:spLocks noGrp="1"/>
          </p:cNvSpPr>
          <p:nvPr>
            <p:ph type="ftr" sz="quarter" idx="17"/>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530F92DC-79D5-9DBC-884E-88C365814284}"/>
              </a:ext>
            </a:extLst>
          </p:cNvPr>
          <p:cNvSpPr>
            <a:spLocks noGrp="1"/>
          </p:cNvSpPr>
          <p:nvPr>
            <p:ph type="sldNum" sz="quarter" idx="18"/>
          </p:nvPr>
        </p:nvSpPr>
        <p:spPr>
          <a:xfrm>
            <a:off x="9224963" y="130175"/>
            <a:ext cx="2743200" cy="365125"/>
          </a:xfrm>
          <a:prstGeom prst="rect">
            <a:avLst/>
          </a:prstGeom>
        </p:spPr>
        <p:txBody>
          <a:bodyPr/>
          <a:lstStyle>
            <a:lvl1pPr>
              <a:defRPr/>
            </a:lvl1pPr>
          </a:lstStyle>
          <a:p>
            <a:pPr>
              <a:defRPr/>
            </a:pPr>
            <a:fld id="{0C823642-D8DC-2B48-9A8D-17AC975D811A}" type="slidenum">
              <a:rPr lang="en-ID"/>
              <a:pPr>
                <a:defRPr/>
              </a:pPr>
              <a:t>‹#›</a:t>
            </a:fld>
            <a:endParaRPr lang="en-ID" dirty="0"/>
          </a:p>
        </p:txBody>
      </p:sp>
    </p:spTree>
    <p:extLst>
      <p:ext uri="{BB962C8B-B14F-4D97-AF65-F5344CB8AC3E}">
        <p14:creationId xmlns:p14="http://schemas.microsoft.com/office/powerpoint/2010/main" val="3660741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The Team 3">
    <p:spTree>
      <p:nvGrpSpPr>
        <p:cNvPr id="1" name=""/>
        <p:cNvGrpSpPr/>
        <p:nvPr/>
      </p:nvGrpSpPr>
      <p:grpSpPr>
        <a:xfrm>
          <a:off x="0" y="0"/>
          <a:ext cx="0" cy="0"/>
          <a:chOff x="0" y="0"/>
          <a:chExt cx="0" cy="0"/>
        </a:xfrm>
      </p:grpSpPr>
      <p:sp>
        <p:nvSpPr>
          <p:cNvPr id="11" name="Picture Placeholder 7"/>
          <p:cNvSpPr>
            <a:spLocks noGrp="1"/>
          </p:cNvSpPr>
          <p:nvPr>
            <p:ph type="pic" sz="quarter" idx="14"/>
          </p:nvPr>
        </p:nvSpPr>
        <p:spPr>
          <a:xfrm>
            <a:off x="7098787" y="1463060"/>
            <a:ext cx="4613326" cy="5394940"/>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1061386" y="1726449"/>
            <a:ext cx="10515600"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F5E20B28-21AA-3124-E6DF-A3CF30E58453}"/>
              </a:ext>
            </a:extLst>
          </p:cNvPr>
          <p:cNvSpPr>
            <a:spLocks noGrp="1"/>
          </p:cNvSpPr>
          <p:nvPr>
            <p:ph type="dt" sz="half" idx="15"/>
          </p:nvPr>
        </p:nvSpPr>
        <p:spPr/>
        <p:txBody>
          <a:bodyPr/>
          <a:lstStyle>
            <a:lvl1pPr>
              <a:defRPr/>
            </a:lvl1pPr>
          </a:lstStyle>
          <a:p>
            <a:pPr>
              <a:defRPr/>
            </a:pPr>
            <a:fld id="{53C53556-9910-234C-A24E-8C20C334FE8E}" type="datetime1">
              <a:rPr lang="en-ID"/>
              <a:pPr>
                <a:defRPr/>
              </a:pPr>
              <a:t>10/07/2024</a:t>
            </a:fld>
            <a:endParaRPr lang="en-ID" dirty="0"/>
          </a:p>
        </p:txBody>
      </p:sp>
      <p:sp>
        <p:nvSpPr>
          <p:cNvPr id="4" name="Footer Placeholder 4">
            <a:extLst>
              <a:ext uri="{FF2B5EF4-FFF2-40B4-BE49-F238E27FC236}">
                <a16:creationId xmlns:a16="http://schemas.microsoft.com/office/drawing/2014/main" id="{BCA82793-1DAE-4EF8-16E4-9CDD88CAC513}"/>
              </a:ext>
            </a:extLst>
          </p:cNvPr>
          <p:cNvSpPr>
            <a:spLocks noGrp="1"/>
          </p:cNvSpPr>
          <p:nvPr>
            <p:ph type="ftr" sz="quarter" idx="16"/>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CB68287C-2281-1D3B-A33B-3445819F5541}"/>
              </a:ext>
            </a:extLst>
          </p:cNvPr>
          <p:cNvSpPr>
            <a:spLocks noGrp="1"/>
          </p:cNvSpPr>
          <p:nvPr>
            <p:ph type="sldNum" sz="quarter" idx="17"/>
          </p:nvPr>
        </p:nvSpPr>
        <p:spPr>
          <a:xfrm>
            <a:off x="9224963" y="130175"/>
            <a:ext cx="2743200" cy="365125"/>
          </a:xfrm>
          <a:prstGeom prst="rect">
            <a:avLst/>
          </a:prstGeom>
        </p:spPr>
        <p:txBody>
          <a:bodyPr/>
          <a:lstStyle>
            <a:lvl1pPr>
              <a:defRPr/>
            </a:lvl1pPr>
          </a:lstStyle>
          <a:p>
            <a:pPr>
              <a:defRPr/>
            </a:pPr>
            <a:fld id="{7EFE8380-4B8A-A64F-8F98-FFB23C87DF6D}" type="slidenum">
              <a:rPr lang="en-ID"/>
              <a:pPr>
                <a:defRPr/>
              </a:pPr>
              <a:t>‹#›</a:t>
            </a:fld>
            <a:endParaRPr lang="en-ID" dirty="0"/>
          </a:p>
        </p:txBody>
      </p:sp>
    </p:spTree>
    <p:extLst>
      <p:ext uri="{BB962C8B-B14F-4D97-AF65-F5344CB8AC3E}">
        <p14:creationId xmlns:p14="http://schemas.microsoft.com/office/powerpoint/2010/main" val="174117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 Slide 3">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640911"/>
            <a:ext cx="12192000" cy="6217090"/>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1838497" y="4547689"/>
            <a:ext cx="8084842" cy="2456478"/>
          </a:xfrm>
        </p:spPr>
        <p:txBody>
          <a:bodyPr>
            <a:noAutofit/>
          </a:bodyPr>
          <a:lstStyle>
            <a:lvl1pPr>
              <a:defRPr sz="5400" b="1">
                <a:solidFill>
                  <a:schemeClr val="bg2"/>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50A69501-E519-269A-5790-D54A67758F2A}"/>
              </a:ext>
            </a:extLst>
          </p:cNvPr>
          <p:cNvSpPr>
            <a:spLocks noGrp="1"/>
          </p:cNvSpPr>
          <p:nvPr>
            <p:ph type="dt" sz="half" idx="14"/>
          </p:nvPr>
        </p:nvSpPr>
        <p:spPr/>
        <p:txBody>
          <a:bodyPr/>
          <a:lstStyle>
            <a:lvl1pPr>
              <a:defRPr/>
            </a:lvl1pPr>
          </a:lstStyle>
          <a:p>
            <a:pPr>
              <a:defRPr/>
            </a:pPr>
            <a:fld id="{17CDCD3B-B6A2-F343-83A9-4B10E66495A0}" type="datetime1">
              <a:rPr lang="en-ID"/>
              <a:pPr>
                <a:defRPr/>
              </a:pPr>
              <a:t>10/07/2024</a:t>
            </a:fld>
            <a:endParaRPr lang="en-ID" dirty="0"/>
          </a:p>
        </p:txBody>
      </p:sp>
      <p:sp>
        <p:nvSpPr>
          <p:cNvPr id="4" name="Footer Placeholder 4">
            <a:extLst>
              <a:ext uri="{FF2B5EF4-FFF2-40B4-BE49-F238E27FC236}">
                <a16:creationId xmlns:a16="http://schemas.microsoft.com/office/drawing/2014/main" id="{1543C82A-9A4D-984B-F260-DDE461DE9615}"/>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FB14F7C4-EC24-DAC2-A2E2-04BB8DD86C83}"/>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A4DDE337-ECDF-3443-AF74-8F173736196E}" type="slidenum">
              <a:rPr lang="en-ID"/>
              <a:pPr>
                <a:defRPr/>
              </a:pPr>
              <a:t>‹#›</a:t>
            </a:fld>
            <a:endParaRPr lang="en-ID" dirty="0"/>
          </a:p>
        </p:txBody>
      </p:sp>
    </p:spTree>
    <p:extLst>
      <p:ext uri="{BB962C8B-B14F-4D97-AF65-F5344CB8AC3E}">
        <p14:creationId xmlns:p14="http://schemas.microsoft.com/office/powerpoint/2010/main" val="203102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Portfolio">
    <p:spTree>
      <p:nvGrpSpPr>
        <p:cNvPr id="1" name=""/>
        <p:cNvGrpSpPr/>
        <p:nvPr/>
      </p:nvGrpSpPr>
      <p:grpSpPr>
        <a:xfrm>
          <a:off x="0" y="0"/>
          <a:ext cx="0" cy="0"/>
          <a:chOff x="0" y="0"/>
          <a:chExt cx="0" cy="0"/>
        </a:xfrm>
      </p:grpSpPr>
      <p:sp>
        <p:nvSpPr>
          <p:cNvPr id="11" name="Picture Placeholder 7"/>
          <p:cNvSpPr>
            <a:spLocks noGrp="1"/>
          </p:cNvSpPr>
          <p:nvPr>
            <p:ph type="pic" sz="quarter" idx="14"/>
          </p:nvPr>
        </p:nvSpPr>
        <p:spPr>
          <a:xfrm>
            <a:off x="928915" y="1219200"/>
            <a:ext cx="2660108" cy="2438399"/>
          </a:xfrm>
          <a:solidFill>
            <a:schemeClr val="bg2">
              <a:lumMod val="90000"/>
            </a:schemeClr>
          </a:solidFill>
        </p:spPr>
        <p:txBody>
          <a:bodyPr rtlCol="0">
            <a:normAutofit/>
          </a:bodyPr>
          <a:lstStyle/>
          <a:p>
            <a:pPr lvl="0"/>
            <a:endParaRPr lang="en-ID" noProof="0"/>
          </a:p>
        </p:txBody>
      </p:sp>
      <p:sp>
        <p:nvSpPr>
          <p:cNvPr id="16" name="Picture Placeholder 7"/>
          <p:cNvSpPr>
            <a:spLocks noGrp="1"/>
          </p:cNvSpPr>
          <p:nvPr>
            <p:ph type="pic" sz="quarter" idx="16"/>
          </p:nvPr>
        </p:nvSpPr>
        <p:spPr>
          <a:xfrm>
            <a:off x="3722404" y="1219200"/>
            <a:ext cx="2660108" cy="2438399"/>
          </a:xfrm>
          <a:solidFill>
            <a:schemeClr val="bg2">
              <a:lumMod val="90000"/>
            </a:schemeClr>
          </a:solidFill>
        </p:spPr>
        <p:txBody>
          <a:bodyPr rtlCol="0">
            <a:normAutofit/>
          </a:bodyPr>
          <a:lstStyle/>
          <a:p>
            <a:pPr lvl="0"/>
            <a:endParaRPr lang="en-ID" noProof="0"/>
          </a:p>
        </p:txBody>
      </p:sp>
      <p:sp>
        <p:nvSpPr>
          <p:cNvPr id="17" name="Picture Placeholder 7"/>
          <p:cNvSpPr>
            <a:spLocks noGrp="1"/>
          </p:cNvSpPr>
          <p:nvPr>
            <p:ph type="pic" sz="quarter" idx="17"/>
          </p:nvPr>
        </p:nvSpPr>
        <p:spPr>
          <a:xfrm>
            <a:off x="3015999" y="3874860"/>
            <a:ext cx="2660108" cy="2438399"/>
          </a:xfrm>
          <a:solidFill>
            <a:schemeClr val="bg2">
              <a:lumMod val="90000"/>
            </a:schemeClr>
          </a:solidFill>
        </p:spPr>
        <p:txBody>
          <a:bodyPr rtlCol="0">
            <a:normAutofit/>
          </a:bodyPr>
          <a:lstStyle/>
          <a:p>
            <a:pPr lvl="0"/>
            <a:endParaRPr lang="en-ID" noProof="0"/>
          </a:p>
        </p:txBody>
      </p:sp>
      <p:sp>
        <p:nvSpPr>
          <p:cNvPr id="18" name="Picture Placeholder 7"/>
          <p:cNvSpPr>
            <a:spLocks noGrp="1"/>
          </p:cNvSpPr>
          <p:nvPr>
            <p:ph type="pic" sz="quarter" idx="18"/>
          </p:nvPr>
        </p:nvSpPr>
        <p:spPr>
          <a:xfrm>
            <a:off x="5809488" y="3874860"/>
            <a:ext cx="2660108" cy="2438399"/>
          </a:xfrm>
          <a:solidFill>
            <a:schemeClr val="bg2">
              <a:lumMod val="90000"/>
            </a:schemeClr>
          </a:solidFill>
        </p:spPr>
        <p:txBody>
          <a:bodyPr rtlCol="0">
            <a:normAutofit/>
          </a:bodyPr>
          <a:lstStyle/>
          <a:p>
            <a:pPr lvl="0"/>
            <a:endParaRPr lang="en-ID" noProof="0"/>
          </a:p>
        </p:txBody>
      </p:sp>
      <p:sp>
        <p:nvSpPr>
          <p:cNvPr id="19" name="Picture Placeholder 7"/>
          <p:cNvSpPr>
            <a:spLocks noGrp="1"/>
          </p:cNvSpPr>
          <p:nvPr>
            <p:ph type="pic" sz="quarter" idx="19"/>
          </p:nvPr>
        </p:nvSpPr>
        <p:spPr>
          <a:xfrm>
            <a:off x="8602977" y="3874860"/>
            <a:ext cx="2660108" cy="2438399"/>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6744081" y="1528960"/>
            <a:ext cx="8292719"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D2AF1AE0-8D9D-4807-68EB-23568869E7B1}"/>
              </a:ext>
            </a:extLst>
          </p:cNvPr>
          <p:cNvSpPr>
            <a:spLocks noGrp="1"/>
          </p:cNvSpPr>
          <p:nvPr>
            <p:ph type="dt" sz="half" idx="20"/>
          </p:nvPr>
        </p:nvSpPr>
        <p:spPr/>
        <p:txBody>
          <a:bodyPr/>
          <a:lstStyle>
            <a:lvl1pPr>
              <a:defRPr/>
            </a:lvl1pPr>
          </a:lstStyle>
          <a:p>
            <a:pPr>
              <a:defRPr/>
            </a:pPr>
            <a:fld id="{B7EA6331-1764-454D-8D3E-6E3CB149A5AB}" type="datetime1">
              <a:rPr lang="en-ID"/>
              <a:pPr>
                <a:defRPr/>
              </a:pPr>
              <a:t>10/07/2024</a:t>
            </a:fld>
            <a:endParaRPr lang="en-ID" dirty="0"/>
          </a:p>
        </p:txBody>
      </p:sp>
      <p:sp>
        <p:nvSpPr>
          <p:cNvPr id="4" name="Footer Placeholder 4">
            <a:extLst>
              <a:ext uri="{FF2B5EF4-FFF2-40B4-BE49-F238E27FC236}">
                <a16:creationId xmlns:a16="http://schemas.microsoft.com/office/drawing/2014/main" id="{B2541D29-4F9D-3AB5-520C-B45F89B18D68}"/>
              </a:ext>
            </a:extLst>
          </p:cNvPr>
          <p:cNvSpPr>
            <a:spLocks noGrp="1"/>
          </p:cNvSpPr>
          <p:nvPr>
            <p:ph type="ftr" sz="quarter" idx="21"/>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5A374C67-BDFA-157D-0208-8198150F0945}"/>
              </a:ext>
            </a:extLst>
          </p:cNvPr>
          <p:cNvSpPr>
            <a:spLocks noGrp="1"/>
          </p:cNvSpPr>
          <p:nvPr>
            <p:ph type="sldNum" sz="quarter" idx="22"/>
          </p:nvPr>
        </p:nvSpPr>
        <p:spPr>
          <a:xfrm>
            <a:off x="9224963" y="130175"/>
            <a:ext cx="2743200" cy="365125"/>
          </a:xfrm>
          <a:prstGeom prst="rect">
            <a:avLst/>
          </a:prstGeom>
        </p:spPr>
        <p:txBody>
          <a:bodyPr/>
          <a:lstStyle>
            <a:lvl1pPr>
              <a:defRPr/>
            </a:lvl1pPr>
          </a:lstStyle>
          <a:p>
            <a:pPr>
              <a:defRPr/>
            </a:pPr>
            <a:fld id="{0F6E45AE-A275-B64C-9E74-3D4F1D580F17}" type="slidenum">
              <a:rPr lang="en-ID"/>
              <a:pPr>
                <a:defRPr/>
              </a:pPr>
              <a:t>‹#›</a:t>
            </a:fld>
            <a:endParaRPr lang="en-ID" dirty="0"/>
          </a:p>
        </p:txBody>
      </p:sp>
    </p:spTree>
    <p:extLst>
      <p:ext uri="{BB962C8B-B14F-4D97-AF65-F5344CB8AC3E}">
        <p14:creationId xmlns:p14="http://schemas.microsoft.com/office/powerpoint/2010/main" val="2197254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Portfolio 2">
    <p:spTree>
      <p:nvGrpSpPr>
        <p:cNvPr id="1" name=""/>
        <p:cNvGrpSpPr/>
        <p:nvPr/>
      </p:nvGrpSpPr>
      <p:grpSpPr>
        <a:xfrm>
          <a:off x="0" y="0"/>
          <a:ext cx="0" cy="0"/>
          <a:chOff x="0" y="0"/>
          <a:chExt cx="0" cy="0"/>
        </a:xfrm>
      </p:grpSpPr>
      <p:sp>
        <p:nvSpPr>
          <p:cNvPr id="11" name="Picture Placeholder 7"/>
          <p:cNvSpPr>
            <a:spLocks noGrp="1"/>
          </p:cNvSpPr>
          <p:nvPr>
            <p:ph type="pic" sz="quarter" idx="14"/>
          </p:nvPr>
        </p:nvSpPr>
        <p:spPr>
          <a:xfrm>
            <a:off x="879745" y="4444205"/>
            <a:ext cx="5013045" cy="1893889"/>
          </a:xfrm>
          <a:solidFill>
            <a:schemeClr val="bg2">
              <a:lumMod val="90000"/>
            </a:schemeClr>
          </a:solidFill>
        </p:spPr>
        <p:txBody>
          <a:bodyPr rtlCol="0">
            <a:normAutofit/>
          </a:bodyPr>
          <a:lstStyle/>
          <a:p>
            <a:pPr lvl="0"/>
            <a:endParaRPr lang="en-ID" noProof="0"/>
          </a:p>
        </p:txBody>
      </p:sp>
      <p:sp>
        <p:nvSpPr>
          <p:cNvPr id="16" name="Picture Placeholder 7"/>
          <p:cNvSpPr>
            <a:spLocks noGrp="1"/>
          </p:cNvSpPr>
          <p:nvPr>
            <p:ph type="pic" sz="quarter" idx="16"/>
          </p:nvPr>
        </p:nvSpPr>
        <p:spPr>
          <a:xfrm>
            <a:off x="5892789" y="1140381"/>
            <a:ext cx="5419465" cy="3303824"/>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838200" y="1224753"/>
            <a:ext cx="8292719"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98C596F2-DF9E-58C4-62A3-BFD67C8FBCDD}"/>
              </a:ext>
            </a:extLst>
          </p:cNvPr>
          <p:cNvSpPr>
            <a:spLocks noGrp="1"/>
          </p:cNvSpPr>
          <p:nvPr>
            <p:ph type="dt" sz="half" idx="17"/>
          </p:nvPr>
        </p:nvSpPr>
        <p:spPr/>
        <p:txBody>
          <a:bodyPr/>
          <a:lstStyle>
            <a:lvl1pPr>
              <a:defRPr/>
            </a:lvl1pPr>
          </a:lstStyle>
          <a:p>
            <a:pPr>
              <a:defRPr/>
            </a:pPr>
            <a:fld id="{BBDE3B05-8381-1B4D-BC87-292CF54670C6}" type="datetime1">
              <a:rPr lang="en-ID"/>
              <a:pPr>
                <a:defRPr/>
              </a:pPr>
              <a:t>10/07/2024</a:t>
            </a:fld>
            <a:endParaRPr lang="en-ID" dirty="0"/>
          </a:p>
        </p:txBody>
      </p:sp>
      <p:sp>
        <p:nvSpPr>
          <p:cNvPr id="4" name="Footer Placeholder 4">
            <a:extLst>
              <a:ext uri="{FF2B5EF4-FFF2-40B4-BE49-F238E27FC236}">
                <a16:creationId xmlns:a16="http://schemas.microsoft.com/office/drawing/2014/main" id="{266B8B17-B9EB-A98A-315B-82AE1F9F42D6}"/>
              </a:ext>
            </a:extLst>
          </p:cNvPr>
          <p:cNvSpPr>
            <a:spLocks noGrp="1"/>
          </p:cNvSpPr>
          <p:nvPr>
            <p:ph type="ftr" sz="quarter" idx="18"/>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D65D0B32-30BB-CB86-2033-9123C0B707C4}"/>
              </a:ext>
            </a:extLst>
          </p:cNvPr>
          <p:cNvSpPr>
            <a:spLocks noGrp="1"/>
          </p:cNvSpPr>
          <p:nvPr>
            <p:ph type="sldNum" sz="quarter" idx="19"/>
          </p:nvPr>
        </p:nvSpPr>
        <p:spPr>
          <a:xfrm>
            <a:off x="9224963" y="130175"/>
            <a:ext cx="2743200" cy="365125"/>
          </a:xfrm>
          <a:prstGeom prst="rect">
            <a:avLst/>
          </a:prstGeom>
        </p:spPr>
        <p:txBody>
          <a:bodyPr/>
          <a:lstStyle>
            <a:lvl1pPr>
              <a:defRPr/>
            </a:lvl1pPr>
          </a:lstStyle>
          <a:p>
            <a:pPr>
              <a:defRPr/>
            </a:pPr>
            <a:fld id="{153BC6A1-566D-FF40-B4BC-507C72443667}" type="slidenum">
              <a:rPr lang="en-ID"/>
              <a:pPr>
                <a:defRPr/>
              </a:pPr>
              <a:t>‹#›</a:t>
            </a:fld>
            <a:endParaRPr lang="en-ID" dirty="0"/>
          </a:p>
        </p:txBody>
      </p:sp>
    </p:spTree>
    <p:extLst>
      <p:ext uri="{BB962C8B-B14F-4D97-AF65-F5344CB8AC3E}">
        <p14:creationId xmlns:p14="http://schemas.microsoft.com/office/powerpoint/2010/main" val="3339886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Portfolio 3">
    <p:spTree>
      <p:nvGrpSpPr>
        <p:cNvPr id="1" name=""/>
        <p:cNvGrpSpPr/>
        <p:nvPr/>
      </p:nvGrpSpPr>
      <p:grpSpPr>
        <a:xfrm>
          <a:off x="0" y="0"/>
          <a:ext cx="0" cy="0"/>
          <a:chOff x="0" y="0"/>
          <a:chExt cx="0" cy="0"/>
        </a:xfrm>
      </p:grpSpPr>
      <p:sp>
        <p:nvSpPr>
          <p:cNvPr id="11" name="Picture Placeholder 7"/>
          <p:cNvSpPr>
            <a:spLocks noGrp="1"/>
          </p:cNvSpPr>
          <p:nvPr>
            <p:ph type="pic" sz="quarter" idx="14"/>
          </p:nvPr>
        </p:nvSpPr>
        <p:spPr>
          <a:xfrm>
            <a:off x="1172308" y="1435130"/>
            <a:ext cx="2403105" cy="2495538"/>
          </a:xfrm>
          <a:solidFill>
            <a:schemeClr val="bg2">
              <a:lumMod val="90000"/>
            </a:schemeClr>
          </a:solidFill>
        </p:spPr>
        <p:txBody>
          <a:bodyPr rtlCol="0">
            <a:normAutofit/>
          </a:bodyPr>
          <a:lstStyle/>
          <a:p>
            <a:pPr lvl="0"/>
            <a:endParaRPr lang="en-ID" noProof="0"/>
          </a:p>
        </p:txBody>
      </p:sp>
      <p:sp>
        <p:nvSpPr>
          <p:cNvPr id="12" name="Picture Placeholder 7"/>
          <p:cNvSpPr>
            <a:spLocks noGrp="1"/>
          </p:cNvSpPr>
          <p:nvPr>
            <p:ph type="pic" sz="quarter" idx="17"/>
          </p:nvPr>
        </p:nvSpPr>
        <p:spPr>
          <a:xfrm>
            <a:off x="1172308" y="3930668"/>
            <a:ext cx="4777847" cy="1986386"/>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6873332" y="1877660"/>
            <a:ext cx="8292719"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605BBBFC-6CCD-861F-4A26-891AA43D7EE9}"/>
              </a:ext>
            </a:extLst>
          </p:cNvPr>
          <p:cNvSpPr>
            <a:spLocks noGrp="1"/>
          </p:cNvSpPr>
          <p:nvPr>
            <p:ph type="dt" sz="half" idx="18"/>
          </p:nvPr>
        </p:nvSpPr>
        <p:spPr/>
        <p:txBody>
          <a:bodyPr/>
          <a:lstStyle>
            <a:lvl1pPr>
              <a:defRPr/>
            </a:lvl1pPr>
          </a:lstStyle>
          <a:p>
            <a:pPr>
              <a:defRPr/>
            </a:pPr>
            <a:fld id="{DD8C6805-3D7A-684B-A953-B62B0C6C6190}" type="datetime1">
              <a:rPr lang="en-ID"/>
              <a:pPr>
                <a:defRPr/>
              </a:pPr>
              <a:t>10/07/2024</a:t>
            </a:fld>
            <a:endParaRPr lang="en-ID" dirty="0"/>
          </a:p>
        </p:txBody>
      </p:sp>
      <p:sp>
        <p:nvSpPr>
          <p:cNvPr id="4" name="Footer Placeholder 4">
            <a:extLst>
              <a:ext uri="{FF2B5EF4-FFF2-40B4-BE49-F238E27FC236}">
                <a16:creationId xmlns:a16="http://schemas.microsoft.com/office/drawing/2014/main" id="{F4C7E8B3-8DD7-9ED4-567B-A5399A88CB79}"/>
              </a:ext>
            </a:extLst>
          </p:cNvPr>
          <p:cNvSpPr>
            <a:spLocks noGrp="1"/>
          </p:cNvSpPr>
          <p:nvPr>
            <p:ph type="ftr" sz="quarter" idx="19"/>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02C52CF7-4497-B36A-1744-50AE8F09BD3D}"/>
              </a:ext>
            </a:extLst>
          </p:cNvPr>
          <p:cNvSpPr>
            <a:spLocks noGrp="1"/>
          </p:cNvSpPr>
          <p:nvPr>
            <p:ph type="sldNum" sz="quarter" idx="20"/>
          </p:nvPr>
        </p:nvSpPr>
        <p:spPr>
          <a:xfrm>
            <a:off x="9224963" y="130175"/>
            <a:ext cx="2743200" cy="365125"/>
          </a:xfrm>
          <a:prstGeom prst="rect">
            <a:avLst/>
          </a:prstGeom>
        </p:spPr>
        <p:txBody>
          <a:bodyPr/>
          <a:lstStyle>
            <a:lvl1pPr>
              <a:defRPr/>
            </a:lvl1pPr>
          </a:lstStyle>
          <a:p>
            <a:pPr>
              <a:defRPr/>
            </a:pPr>
            <a:fld id="{56F40E3B-5681-E040-82CE-57E2CAFDEFE2}" type="slidenum">
              <a:rPr lang="en-ID"/>
              <a:pPr>
                <a:defRPr/>
              </a:pPr>
              <a:t>‹#›</a:t>
            </a:fld>
            <a:endParaRPr lang="en-ID" dirty="0"/>
          </a:p>
        </p:txBody>
      </p:sp>
    </p:spTree>
    <p:extLst>
      <p:ext uri="{BB962C8B-B14F-4D97-AF65-F5344CB8AC3E}">
        <p14:creationId xmlns:p14="http://schemas.microsoft.com/office/powerpoint/2010/main" val="309135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6858000"/>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529476" y="2918848"/>
            <a:ext cx="11484429" cy="1325563"/>
          </a:xfrm>
        </p:spPr>
        <p:txBody>
          <a:bodyPr>
            <a:noAutofit/>
          </a:bodyPr>
          <a:lstStyle>
            <a:lvl1pPr algn="ctr">
              <a:defRPr sz="6600" b="1">
                <a:solidFill>
                  <a:schemeClr val="bg2"/>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97E21AC8-42D3-F3D1-A395-C0FCCFA0A351}"/>
              </a:ext>
            </a:extLst>
          </p:cNvPr>
          <p:cNvSpPr>
            <a:spLocks noGrp="1"/>
          </p:cNvSpPr>
          <p:nvPr>
            <p:ph type="dt" sz="half" idx="14"/>
          </p:nvPr>
        </p:nvSpPr>
        <p:spPr/>
        <p:txBody>
          <a:bodyPr/>
          <a:lstStyle>
            <a:lvl1pPr>
              <a:defRPr/>
            </a:lvl1pPr>
          </a:lstStyle>
          <a:p>
            <a:pPr>
              <a:defRPr/>
            </a:pPr>
            <a:fld id="{787FB9A0-C6AF-1A48-872C-53D2BAC3095F}" type="datetime1">
              <a:rPr lang="en-ID"/>
              <a:pPr>
                <a:defRPr/>
              </a:pPr>
              <a:t>10/07/2024</a:t>
            </a:fld>
            <a:endParaRPr lang="en-ID" dirty="0"/>
          </a:p>
        </p:txBody>
      </p:sp>
      <p:sp>
        <p:nvSpPr>
          <p:cNvPr id="4" name="Footer Placeholder 4">
            <a:extLst>
              <a:ext uri="{FF2B5EF4-FFF2-40B4-BE49-F238E27FC236}">
                <a16:creationId xmlns:a16="http://schemas.microsoft.com/office/drawing/2014/main" id="{19A046C6-FFCB-CB1F-D891-DE23B21AE782}"/>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5308DD60-93C8-DC97-F7DD-B04874D5E8F2}"/>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35EEB320-02F4-B24D-B95F-6746F018A931}" type="slidenum">
              <a:rPr lang="en-ID"/>
              <a:pPr>
                <a:defRPr/>
              </a:pPr>
              <a:t>‹#›</a:t>
            </a:fld>
            <a:endParaRPr lang="en-ID" dirty="0"/>
          </a:p>
        </p:txBody>
      </p:sp>
    </p:spTree>
    <p:extLst>
      <p:ext uri="{BB962C8B-B14F-4D97-AF65-F5344CB8AC3E}">
        <p14:creationId xmlns:p14="http://schemas.microsoft.com/office/powerpoint/2010/main" val="104431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Mockup">
    <p:spTree>
      <p:nvGrpSpPr>
        <p:cNvPr id="1" name=""/>
        <p:cNvGrpSpPr/>
        <p:nvPr/>
      </p:nvGrpSpPr>
      <p:grpSpPr>
        <a:xfrm>
          <a:off x="0" y="0"/>
          <a:ext cx="0" cy="0"/>
          <a:chOff x="0" y="0"/>
          <a:chExt cx="0" cy="0"/>
        </a:xfrm>
      </p:grpSpPr>
      <p:sp>
        <p:nvSpPr>
          <p:cNvPr id="11" name="Picture Placeholder 7"/>
          <p:cNvSpPr>
            <a:spLocks noGrp="1"/>
          </p:cNvSpPr>
          <p:nvPr>
            <p:ph type="pic" sz="quarter" idx="14"/>
          </p:nvPr>
        </p:nvSpPr>
        <p:spPr>
          <a:xfrm>
            <a:off x="859707" y="1435130"/>
            <a:ext cx="2289893" cy="4921220"/>
          </a:xfrm>
          <a:prstGeom prst="roundRect">
            <a:avLst/>
          </a:prstGeo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6823398" y="1717580"/>
            <a:ext cx="8292719" cy="1325563"/>
          </a:xfrm>
        </p:spPr>
        <p:txBody>
          <a:bodyPr/>
          <a:lstStyle>
            <a:lvl1pPr>
              <a:defRPr b="1">
                <a:solidFill>
                  <a:schemeClr val="tx1"/>
                </a:solidFill>
              </a:defRPr>
            </a:lvl1pPr>
          </a:lstStyle>
          <a:p>
            <a:r>
              <a:rPr lang="en-US"/>
              <a:t>Click to edit Master title style</a:t>
            </a:r>
            <a:endParaRPr lang="en-ID"/>
          </a:p>
        </p:txBody>
      </p:sp>
      <p:sp>
        <p:nvSpPr>
          <p:cNvPr id="13" name="Picture Placeholder 7"/>
          <p:cNvSpPr>
            <a:spLocks noGrp="1"/>
          </p:cNvSpPr>
          <p:nvPr>
            <p:ph type="pic" sz="quarter" idx="15"/>
          </p:nvPr>
        </p:nvSpPr>
        <p:spPr>
          <a:xfrm>
            <a:off x="3501309" y="2715563"/>
            <a:ext cx="2289893" cy="4921220"/>
          </a:xfrm>
          <a:prstGeom prst="roundRect">
            <a:avLst/>
          </a:prstGeom>
          <a:solidFill>
            <a:schemeClr val="bg2">
              <a:lumMod val="90000"/>
            </a:schemeClr>
          </a:solidFill>
        </p:spPr>
        <p:txBody>
          <a:bodyPr rtlCol="0">
            <a:normAutofit/>
          </a:bodyPr>
          <a:lstStyle/>
          <a:p>
            <a:pPr lvl="0"/>
            <a:endParaRPr lang="en-ID" noProof="0"/>
          </a:p>
        </p:txBody>
      </p:sp>
      <p:sp>
        <p:nvSpPr>
          <p:cNvPr id="3" name="Date Placeholder 3">
            <a:extLst>
              <a:ext uri="{FF2B5EF4-FFF2-40B4-BE49-F238E27FC236}">
                <a16:creationId xmlns:a16="http://schemas.microsoft.com/office/drawing/2014/main" id="{B603E36F-09D7-CD42-721D-F1FAD0CFA786}"/>
              </a:ext>
            </a:extLst>
          </p:cNvPr>
          <p:cNvSpPr>
            <a:spLocks noGrp="1"/>
          </p:cNvSpPr>
          <p:nvPr>
            <p:ph type="dt" sz="half" idx="16"/>
          </p:nvPr>
        </p:nvSpPr>
        <p:spPr/>
        <p:txBody>
          <a:bodyPr/>
          <a:lstStyle>
            <a:lvl1pPr>
              <a:defRPr/>
            </a:lvl1pPr>
          </a:lstStyle>
          <a:p>
            <a:pPr>
              <a:defRPr/>
            </a:pPr>
            <a:fld id="{B35E1D9C-C596-AF4E-86F4-E5BC2B29D7DF}" type="datetime1">
              <a:rPr lang="en-ID"/>
              <a:pPr>
                <a:defRPr/>
              </a:pPr>
              <a:t>10/07/2024</a:t>
            </a:fld>
            <a:endParaRPr lang="en-ID" dirty="0"/>
          </a:p>
        </p:txBody>
      </p:sp>
      <p:sp>
        <p:nvSpPr>
          <p:cNvPr id="4" name="Footer Placeholder 4">
            <a:extLst>
              <a:ext uri="{FF2B5EF4-FFF2-40B4-BE49-F238E27FC236}">
                <a16:creationId xmlns:a16="http://schemas.microsoft.com/office/drawing/2014/main" id="{0974E225-97F5-6BA1-7E6A-024F0DFA9937}"/>
              </a:ext>
            </a:extLst>
          </p:cNvPr>
          <p:cNvSpPr>
            <a:spLocks noGrp="1"/>
          </p:cNvSpPr>
          <p:nvPr>
            <p:ph type="ftr" sz="quarter" idx="17"/>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91F52E7A-3637-46FA-E27F-37E92CCA36C0}"/>
              </a:ext>
            </a:extLst>
          </p:cNvPr>
          <p:cNvSpPr>
            <a:spLocks noGrp="1"/>
          </p:cNvSpPr>
          <p:nvPr>
            <p:ph type="sldNum" sz="quarter" idx="18"/>
          </p:nvPr>
        </p:nvSpPr>
        <p:spPr>
          <a:xfrm>
            <a:off x="9224963" y="130175"/>
            <a:ext cx="2743200" cy="365125"/>
          </a:xfrm>
          <a:prstGeom prst="rect">
            <a:avLst/>
          </a:prstGeom>
        </p:spPr>
        <p:txBody>
          <a:bodyPr/>
          <a:lstStyle>
            <a:lvl1pPr>
              <a:defRPr/>
            </a:lvl1pPr>
          </a:lstStyle>
          <a:p>
            <a:pPr>
              <a:defRPr/>
            </a:pPr>
            <a:fld id="{EAFF7C8D-11BD-AC43-BEB1-81C04C8AA8CD}" type="slidenum">
              <a:rPr lang="en-ID"/>
              <a:pPr>
                <a:defRPr/>
              </a:pPr>
              <a:t>‹#›</a:t>
            </a:fld>
            <a:endParaRPr lang="en-ID" dirty="0"/>
          </a:p>
        </p:txBody>
      </p:sp>
    </p:spTree>
    <p:extLst>
      <p:ext uri="{BB962C8B-B14F-4D97-AF65-F5344CB8AC3E}">
        <p14:creationId xmlns:p14="http://schemas.microsoft.com/office/powerpoint/2010/main" val="381213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Mockup 2">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921500" y="1721356"/>
            <a:ext cx="5575300" cy="3468899"/>
          </a:xfrm>
          <a:solidFill>
            <a:schemeClr val="bg2">
              <a:lumMod val="90000"/>
            </a:schemeClr>
          </a:solidFill>
        </p:spPr>
        <p:txBody>
          <a:bodyPr rtlCol="0">
            <a:normAutofit/>
          </a:bodyPr>
          <a:lstStyle/>
          <a:p>
            <a:pPr lvl="0"/>
            <a:endParaRPr lang="en-ID" noProof="0"/>
          </a:p>
        </p:txBody>
      </p:sp>
      <p:sp>
        <p:nvSpPr>
          <p:cNvPr id="11" name="Picture Placeholder 7"/>
          <p:cNvSpPr>
            <a:spLocks noGrp="1"/>
          </p:cNvSpPr>
          <p:nvPr>
            <p:ph type="pic" sz="quarter" idx="14"/>
          </p:nvPr>
        </p:nvSpPr>
        <p:spPr>
          <a:xfrm>
            <a:off x="5815396" y="3108219"/>
            <a:ext cx="1353997" cy="2909881"/>
          </a:xfrm>
          <a:prstGeom prst="roundRect">
            <a:avLst/>
          </a:prstGeo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932583" y="1698836"/>
            <a:ext cx="8292719"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88625E17-08F4-8399-7869-CE59C90CA88A}"/>
              </a:ext>
            </a:extLst>
          </p:cNvPr>
          <p:cNvSpPr>
            <a:spLocks noGrp="1"/>
          </p:cNvSpPr>
          <p:nvPr>
            <p:ph type="dt" sz="half" idx="16"/>
          </p:nvPr>
        </p:nvSpPr>
        <p:spPr/>
        <p:txBody>
          <a:bodyPr/>
          <a:lstStyle>
            <a:lvl1pPr>
              <a:defRPr/>
            </a:lvl1pPr>
          </a:lstStyle>
          <a:p>
            <a:pPr>
              <a:defRPr/>
            </a:pPr>
            <a:fld id="{3284BC8D-B353-6140-AFE1-3F9D5A7A63CA}" type="datetime1">
              <a:rPr lang="en-ID"/>
              <a:pPr>
                <a:defRPr/>
              </a:pPr>
              <a:t>10/07/2024</a:t>
            </a:fld>
            <a:endParaRPr lang="en-ID" dirty="0"/>
          </a:p>
        </p:txBody>
      </p:sp>
      <p:sp>
        <p:nvSpPr>
          <p:cNvPr id="4" name="Footer Placeholder 4">
            <a:extLst>
              <a:ext uri="{FF2B5EF4-FFF2-40B4-BE49-F238E27FC236}">
                <a16:creationId xmlns:a16="http://schemas.microsoft.com/office/drawing/2014/main" id="{7D736219-135F-9149-3551-ECCCE7E08D20}"/>
              </a:ext>
            </a:extLst>
          </p:cNvPr>
          <p:cNvSpPr>
            <a:spLocks noGrp="1"/>
          </p:cNvSpPr>
          <p:nvPr>
            <p:ph type="ftr" sz="quarter" idx="17"/>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13BD7C59-3492-D56C-ADD2-2C75E0E16F87}"/>
              </a:ext>
            </a:extLst>
          </p:cNvPr>
          <p:cNvSpPr>
            <a:spLocks noGrp="1"/>
          </p:cNvSpPr>
          <p:nvPr>
            <p:ph type="sldNum" sz="quarter" idx="18"/>
          </p:nvPr>
        </p:nvSpPr>
        <p:spPr>
          <a:xfrm>
            <a:off x="9224963" y="130175"/>
            <a:ext cx="2743200" cy="365125"/>
          </a:xfrm>
          <a:prstGeom prst="rect">
            <a:avLst/>
          </a:prstGeom>
        </p:spPr>
        <p:txBody>
          <a:bodyPr/>
          <a:lstStyle>
            <a:lvl1pPr>
              <a:defRPr/>
            </a:lvl1pPr>
          </a:lstStyle>
          <a:p>
            <a:pPr>
              <a:defRPr/>
            </a:pPr>
            <a:fld id="{8CF80AFB-E56B-6E4A-BD48-404E69B9B5B8}" type="slidenum">
              <a:rPr lang="en-ID"/>
              <a:pPr>
                <a:defRPr/>
              </a:pPr>
              <a:t>‹#›</a:t>
            </a:fld>
            <a:endParaRPr lang="en-ID" dirty="0"/>
          </a:p>
        </p:txBody>
      </p:sp>
    </p:spTree>
    <p:extLst>
      <p:ext uri="{BB962C8B-B14F-4D97-AF65-F5344CB8AC3E}">
        <p14:creationId xmlns:p14="http://schemas.microsoft.com/office/powerpoint/2010/main" val="2075999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640911"/>
            <a:ext cx="12192000" cy="6217090"/>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1838497" y="475373"/>
            <a:ext cx="8084842" cy="2456478"/>
          </a:xfrm>
        </p:spPr>
        <p:txBody>
          <a:bodyPr>
            <a:noAutofit/>
          </a:bodyPr>
          <a:lstStyle>
            <a:lvl1pPr>
              <a:defRPr sz="5400" b="1">
                <a:solidFill>
                  <a:schemeClr val="bg2"/>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0E729E66-BBE5-02EE-BB5A-9D40AEECF0EC}"/>
              </a:ext>
            </a:extLst>
          </p:cNvPr>
          <p:cNvSpPr>
            <a:spLocks noGrp="1"/>
          </p:cNvSpPr>
          <p:nvPr>
            <p:ph type="dt" sz="half" idx="14"/>
          </p:nvPr>
        </p:nvSpPr>
        <p:spPr/>
        <p:txBody>
          <a:bodyPr/>
          <a:lstStyle>
            <a:lvl1pPr>
              <a:defRPr/>
            </a:lvl1pPr>
          </a:lstStyle>
          <a:p>
            <a:pPr>
              <a:defRPr/>
            </a:pPr>
            <a:fld id="{8D73EE66-A475-D740-877D-EE470D7A49CC}" type="datetime1">
              <a:rPr lang="en-ID"/>
              <a:pPr>
                <a:defRPr/>
              </a:pPr>
              <a:t>10/07/2024</a:t>
            </a:fld>
            <a:endParaRPr lang="en-ID" dirty="0"/>
          </a:p>
        </p:txBody>
      </p:sp>
      <p:sp>
        <p:nvSpPr>
          <p:cNvPr id="4" name="Footer Placeholder 4">
            <a:extLst>
              <a:ext uri="{FF2B5EF4-FFF2-40B4-BE49-F238E27FC236}">
                <a16:creationId xmlns:a16="http://schemas.microsoft.com/office/drawing/2014/main" id="{8AC67BDA-53BC-6E8D-775B-DA4262B16D75}"/>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F687F40E-EBFF-D1BA-7564-378CE50BA5A3}"/>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66B1FE99-6F1E-414A-B7C2-A17DE21A0CC7}" type="slidenum">
              <a:rPr lang="en-ID"/>
              <a:pPr>
                <a:defRPr/>
              </a:pPr>
              <a:t>‹#›</a:t>
            </a:fld>
            <a:endParaRPr lang="en-ID" dirty="0"/>
          </a:p>
        </p:txBody>
      </p:sp>
    </p:spTree>
    <p:extLst>
      <p:ext uri="{BB962C8B-B14F-4D97-AF65-F5344CB8AC3E}">
        <p14:creationId xmlns:p14="http://schemas.microsoft.com/office/powerpoint/2010/main" val="1337102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ur Process">
    <p:spTree>
      <p:nvGrpSpPr>
        <p:cNvPr id="1" name=""/>
        <p:cNvGrpSpPr/>
        <p:nvPr/>
      </p:nvGrpSpPr>
      <p:grpSpPr>
        <a:xfrm>
          <a:off x="0" y="0"/>
          <a:ext cx="0" cy="0"/>
          <a:chOff x="0" y="0"/>
          <a:chExt cx="0" cy="0"/>
        </a:xfrm>
      </p:grpSpPr>
      <p:sp>
        <p:nvSpPr>
          <p:cNvPr id="2" name="Title 1"/>
          <p:cNvSpPr>
            <a:spLocks noGrp="1"/>
          </p:cNvSpPr>
          <p:nvPr>
            <p:ph type="title"/>
          </p:nvPr>
        </p:nvSpPr>
        <p:spPr>
          <a:xfrm>
            <a:off x="838200" y="789974"/>
            <a:ext cx="10515600" cy="1325563"/>
          </a:xfrm>
        </p:spPr>
        <p:txBody>
          <a:bodyPr/>
          <a:lstStyle>
            <a:lvl1pPr algn="ctr">
              <a:defRPr b="1"/>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6AD91B70-C28D-1E5D-2E7E-07D4CFF219BE}"/>
              </a:ext>
            </a:extLst>
          </p:cNvPr>
          <p:cNvSpPr>
            <a:spLocks noGrp="1"/>
          </p:cNvSpPr>
          <p:nvPr>
            <p:ph type="dt" sz="half" idx="10"/>
          </p:nvPr>
        </p:nvSpPr>
        <p:spPr/>
        <p:txBody>
          <a:bodyPr/>
          <a:lstStyle>
            <a:lvl1pPr>
              <a:defRPr/>
            </a:lvl1pPr>
          </a:lstStyle>
          <a:p>
            <a:pPr>
              <a:defRPr/>
            </a:pPr>
            <a:fld id="{FA7D24AE-BA59-D14B-8B3E-A458E364DE0D}" type="datetime1">
              <a:rPr lang="en-ID"/>
              <a:pPr>
                <a:defRPr/>
              </a:pPr>
              <a:t>10/07/2024</a:t>
            </a:fld>
            <a:endParaRPr lang="en-ID" dirty="0"/>
          </a:p>
        </p:txBody>
      </p:sp>
      <p:sp>
        <p:nvSpPr>
          <p:cNvPr id="4" name="Footer Placeholder 4">
            <a:extLst>
              <a:ext uri="{FF2B5EF4-FFF2-40B4-BE49-F238E27FC236}">
                <a16:creationId xmlns:a16="http://schemas.microsoft.com/office/drawing/2014/main" id="{5CB00BD1-99EE-D84C-9AC1-9067B587FC29}"/>
              </a:ext>
            </a:extLst>
          </p:cNvPr>
          <p:cNvSpPr>
            <a:spLocks noGrp="1"/>
          </p:cNvSpPr>
          <p:nvPr>
            <p:ph type="ftr" sz="quarter" idx="11"/>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6EA6C832-AEEC-B0F2-8C7A-CCCC0EFC4A38}"/>
              </a:ext>
            </a:extLst>
          </p:cNvPr>
          <p:cNvSpPr>
            <a:spLocks noGrp="1"/>
          </p:cNvSpPr>
          <p:nvPr>
            <p:ph type="sldNum" sz="quarter" idx="12"/>
          </p:nvPr>
        </p:nvSpPr>
        <p:spPr>
          <a:xfrm>
            <a:off x="9224963" y="130175"/>
            <a:ext cx="2743200" cy="365125"/>
          </a:xfrm>
          <a:prstGeom prst="rect">
            <a:avLst/>
          </a:prstGeom>
        </p:spPr>
        <p:txBody>
          <a:bodyPr/>
          <a:lstStyle>
            <a:lvl1pPr>
              <a:defRPr/>
            </a:lvl1pPr>
          </a:lstStyle>
          <a:p>
            <a:pPr>
              <a:defRPr/>
            </a:pPr>
            <a:fld id="{15FDFB6A-594F-9F4B-BBC3-BAFC58AF3324}" type="slidenum">
              <a:rPr lang="en-ID"/>
              <a:pPr>
                <a:defRPr/>
              </a:pPr>
              <a:t>‹#›</a:t>
            </a:fld>
            <a:endParaRPr lang="en-ID" dirty="0"/>
          </a:p>
        </p:txBody>
      </p:sp>
    </p:spTree>
    <p:extLst>
      <p:ext uri="{BB962C8B-B14F-4D97-AF65-F5344CB8AC3E}">
        <p14:creationId xmlns:p14="http://schemas.microsoft.com/office/powerpoint/2010/main" val="1763216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Map">
    <p:spTree>
      <p:nvGrpSpPr>
        <p:cNvPr id="1" name=""/>
        <p:cNvGrpSpPr/>
        <p:nvPr/>
      </p:nvGrpSpPr>
      <p:grpSpPr>
        <a:xfrm>
          <a:off x="0" y="0"/>
          <a:ext cx="0" cy="0"/>
          <a:chOff x="0" y="0"/>
          <a:chExt cx="0" cy="0"/>
        </a:xfrm>
      </p:grpSpPr>
      <p:sp>
        <p:nvSpPr>
          <p:cNvPr id="2" name="Title 1"/>
          <p:cNvSpPr>
            <a:spLocks noGrp="1"/>
          </p:cNvSpPr>
          <p:nvPr>
            <p:ph type="title"/>
          </p:nvPr>
        </p:nvSpPr>
        <p:spPr>
          <a:xfrm>
            <a:off x="975737" y="1552368"/>
            <a:ext cx="10515600" cy="1325563"/>
          </a:xfrm>
        </p:spPr>
        <p:txBody>
          <a:bodyPr/>
          <a:lstStyle>
            <a:lvl1pPr algn="l">
              <a:defRPr b="1"/>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0A9BFFDC-CC0B-2F63-AB55-B06AF9C1056E}"/>
              </a:ext>
            </a:extLst>
          </p:cNvPr>
          <p:cNvSpPr>
            <a:spLocks noGrp="1"/>
          </p:cNvSpPr>
          <p:nvPr>
            <p:ph type="dt" sz="half" idx="10"/>
          </p:nvPr>
        </p:nvSpPr>
        <p:spPr/>
        <p:txBody>
          <a:bodyPr/>
          <a:lstStyle>
            <a:lvl1pPr>
              <a:defRPr/>
            </a:lvl1pPr>
          </a:lstStyle>
          <a:p>
            <a:pPr>
              <a:defRPr/>
            </a:pPr>
            <a:fld id="{5DBC35A6-3646-6844-A0B3-2A3481A1C0EC}" type="datetime1">
              <a:rPr lang="en-ID"/>
              <a:pPr>
                <a:defRPr/>
              </a:pPr>
              <a:t>10/07/2024</a:t>
            </a:fld>
            <a:endParaRPr lang="en-ID" dirty="0"/>
          </a:p>
        </p:txBody>
      </p:sp>
      <p:sp>
        <p:nvSpPr>
          <p:cNvPr id="4" name="Footer Placeholder 4">
            <a:extLst>
              <a:ext uri="{FF2B5EF4-FFF2-40B4-BE49-F238E27FC236}">
                <a16:creationId xmlns:a16="http://schemas.microsoft.com/office/drawing/2014/main" id="{9D864E3E-C73D-5219-FBCB-38B5545BD810}"/>
              </a:ext>
            </a:extLst>
          </p:cNvPr>
          <p:cNvSpPr>
            <a:spLocks noGrp="1"/>
          </p:cNvSpPr>
          <p:nvPr>
            <p:ph type="ftr" sz="quarter" idx="11"/>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ACD0A2AA-9D29-1174-8A10-1E3FA3EE5EEC}"/>
              </a:ext>
            </a:extLst>
          </p:cNvPr>
          <p:cNvSpPr>
            <a:spLocks noGrp="1"/>
          </p:cNvSpPr>
          <p:nvPr>
            <p:ph type="sldNum" sz="quarter" idx="12"/>
          </p:nvPr>
        </p:nvSpPr>
        <p:spPr>
          <a:xfrm>
            <a:off x="9224963" y="130175"/>
            <a:ext cx="2743200" cy="365125"/>
          </a:xfrm>
          <a:prstGeom prst="rect">
            <a:avLst/>
          </a:prstGeom>
        </p:spPr>
        <p:txBody>
          <a:bodyPr/>
          <a:lstStyle>
            <a:lvl1pPr>
              <a:defRPr/>
            </a:lvl1pPr>
          </a:lstStyle>
          <a:p>
            <a:pPr>
              <a:defRPr/>
            </a:pPr>
            <a:fld id="{D57E4132-E8C2-584C-B484-C7C4AB954ADA}" type="slidenum">
              <a:rPr lang="en-ID"/>
              <a:pPr>
                <a:defRPr/>
              </a:pPr>
              <a:t>‹#›</a:t>
            </a:fld>
            <a:endParaRPr lang="en-ID" dirty="0"/>
          </a:p>
        </p:txBody>
      </p:sp>
    </p:spTree>
    <p:extLst>
      <p:ext uri="{BB962C8B-B14F-4D97-AF65-F5344CB8AC3E}">
        <p14:creationId xmlns:p14="http://schemas.microsoft.com/office/powerpoint/2010/main" val="3997564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Pricelis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4122738"/>
            <a:ext cx="12192000" cy="2735262"/>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838200" y="789974"/>
            <a:ext cx="10515600" cy="1325563"/>
          </a:xfrm>
        </p:spPr>
        <p:txBody>
          <a:bodyPr/>
          <a:lstStyle>
            <a:lvl1pPr algn="ctr">
              <a:defRPr b="1"/>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C8D4E629-AFE0-582C-BAA7-62A93885D6D8}"/>
              </a:ext>
            </a:extLst>
          </p:cNvPr>
          <p:cNvSpPr>
            <a:spLocks noGrp="1"/>
          </p:cNvSpPr>
          <p:nvPr>
            <p:ph type="dt" sz="half" idx="14"/>
          </p:nvPr>
        </p:nvSpPr>
        <p:spPr/>
        <p:txBody>
          <a:bodyPr/>
          <a:lstStyle>
            <a:lvl1pPr>
              <a:defRPr/>
            </a:lvl1pPr>
          </a:lstStyle>
          <a:p>
            <a:pPr>
              <a:defRPr/>
            </a:pPr>
            <a:fld id="{55409A2A-07DB-004F-A934-4108E360552D}" type="datetime1">
              <a:rPr lang="en-ID"/>
              <a:pPr>
                <a:defRPr/>
              </a:pPr>
              <a:t>10/07/2024</a:t>
            </a:fld>
            <a:endParaRPr lang="en-ID" dirty="0"/>
          </a:p>
        </p:txBody>
      </p:sp>
      <p:sp>
        <p:nvSpPr>
          <p:cNvPr id="4" name="Footer Placeholder 4">
            <a:extLst>
              <a:ext uri="{FF2B5EF4-FFF2-40B4-BE49-F238E27FC236}">
                <a16:creationId xmlns:a16="http://schemas.microsoft.com/office/drawing/2014/main" id="{E12DF892-8A13-7618-B881-DDDC8EF1223A}"/>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1B4F0B55-B76D-8F81-6323-D5BFBCEC65B5}"/>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C7FCFADD-EF51-044C-8393-C4763813AF89}" type="slidenum">
              <a:rPr lang="en-ID"/>
              <a:pPr>
                <a:defRPr/>
              </a:pPr>
              <a:t>‹#›</a:t>
            </a:fld>
            <a:endParaRPr lang="en-ID" dirty="0"/>
          </a:p>
        </p:txBody>
      </p:sp>
    </p:spTree>
    <p:extLst>
      <p:ext uri="{BB962C8B-B14F-4D97-AF65-F5344CB8AC3E}">
        <p14:creationId xmlns:p14="http://schemas.microsoft.com/office/powerpoint/2010/main" val="3687117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Testimonials">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996120" y="2439835"/>
            <a:ext cx="1052148" cy="1052148"/>
          </a:xfrm>
          <a:prstGeom prst="ellipse">
            <a:avLst/>
          </a:prstGeom>
          <a:solidFill>
            <a:schemeClr val="bg2">
              <a:lumMod val="90000"/>
            </a:schemeClr>
          </a:solidFill>
        </p:spPr>
        <p:txBody>
          <a:bodyPr rtlCol="0">
            <a:normAutofit/>
          </a:bodyPr>
          <a:lstStyle/>
          <a:p>
            <a:pPr lvl="0"/>
            <a:endParaRPr lang="en-ID" noProof="0"/>
          </a:p>
        </p:txBody>
      </p:sp>
      <p:sp>
        <p:nvSpPr>
          <p:cNvPr id="12" name="Picture Placeholder 10"/>
          <p:cNvSpPr>
            <a:spLocks noGrp="1"/>
          </p:cNvSpPr>
          <p:nvPr>
            <p:ph type="pic" sz="quarter" idx="14"/>
          </p:nvPr>
        </p:nvSpPr>
        <p:spPr>
          <a:xfrm>
            <a:off x="4671951" y="2439835"/>
            <a:ext cx="1052148" cy="1052148"/>
          </a:xfrm>
          <a:prstGeom prst="ellipse">
            <a:avLst/>
          </a:prstGeom>
          <a:solidFill>
            <a:schemeClr val="bg2">
              <a:lumMod val="90000"/>
            </a:schemeClr>
          </a:solidFill>
        </p:spPr>
        <p:txBody>
          <a:bodyPr rtlCol="0">
            <a:normAutofit/>
          </a:bodyPr>
          <a:lstStyle/>
          <a:p>
            <a:pPr lvl="0"/>
            <a:endParaRPr lang="en-ID" noProof="0"/>
          </a:p>
        </p:txBody>
      </p:sp>
      <p:sp>
        <p:nvSpPr>
          <p:cNvPr id="13" name="Picture Placeholder 10"/>
          <p:cNvSpPr>
            <a:spLocks noGrp="1"/>
          </p:cNvSpPr>
          <p:nvPr>
            <p:ph type="pic" sz="quarter" idx="15"/>
          </p:nvPr>
        </p:nvSpPr>
        <p:spPr>
          <a:xfrm>
            <a:off x="8347782" y="2439835"/>
            <a:ext cx="1052148" cy="1052148"/>
          </a:xfrm>
          <a:prstGeom prst="ellipse">
            <a:avLst/>
          </a:prstGeo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838200" y="789974"/>
            <a:ext cx="10515600" cy="1325563"/>
          </a:xfrm>
        </p:spPr>
        <p:txBody>
          <a:bodyPr/>
          <a:lstStyle>
            <a:lvl1pPr algn="ctr">
              <a:defRPr b="1"/>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5865AF53-F8A0-6E6C-25D5-8E0040650D23}"/>
              </a:ext>
            </a:extLst>
          </p:cNvPr>
          <p:cNvSpPr>
            <a:spLocks noGrp="1"/>
          </p:cNvSpPr>
          <p:nvPr>
            <p:ph type="dt" sz="half" idx="16"/>
          </p:nvPr>
        </p:nvSpPr>
        <p:spPr/>
        <p:txBody>
          <a:bodyPr/>
          <a:lstStyle>
            <a:lvl1pPr>
              <a:defRPr/>
            </a:lvl1pPr>
          </a:lstStyle>
          <a:p>
            <a:pPr>
              <a:defRPr/>
            </a:pPr>
            <a:fld id="{2DF1C59F-7C75-B942-9D3F-24CF27A34E3C}" type="datetime1">
              <a:rPr lang="en-ID"/>
              <a:pPr>
                <a:defRPr/>
              </a:pPr>
              <a:t>10/07/2024</a:t>
            </a:fld>
            <a:endParaRPr lang="en-ID" dirty="0"/>
          </a:p>
        </p:txBody>
      </p:sp>
      <p:sp>
        <p:nvSpPr>
          <p:cNvPr id="4" name="Footer Placeholder 4">
            <a:extLst>
              <a:ext uri="{FF2B5EF4-FFF2-40B4-BE49-F238E27FC236}">
                <a16:creationId xmlns:a16="http://schemas.microsoft.com/office/drawing/2014/main" id="{95030FB5-8F24-0F0C-5605-0B69E7534B9A}"/>
              </a:ext>
            </a:extLst>
          </p:cNvPr>
          <p:cNvSpPr>
            <a:spLocks noGrp="1"/>
          </p:cNvSpPr>
          <p:nvPr>
            <p:ph type="ftr" sz="quarter" idx="17"/>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78526280-D488-F20E-7967-13A12189D70B}"/>
              </a:ext>
            </a:extLst>
          </p:cNvPr>
          <p:cNvSpPr>
            <a:spLocks noGrp="1"/>
          </p:cNvSpPr>
          <p:nvPr>
            <p:ph type="sldNum" sz="quarter" idx="18"/>
          </p:nvPr>
        </p:nvSpPr>
        <p:spPr>
          <a:xfrm>
            <a:off x="9224963" y="130175"/>
            <a:ext cx="2743200" cy="365125"/>
          </a:xfrm>
          <a:prstGeom prst="rect">
            <a:avLst/>
          </a:prstGeom>
        </p:spPr>
        <p:txBody>
          <a:bodyPr/>
          <a:lstStyle>
            <a:lvl1pPr>
              <a:defRPr/>
            </a:lvl1pPr>
          </a:lstStyle>
          <a:p>
            <a:pPr>
              <a:defRPr/>
            </a:pPr>
            <a:fld id="{EC488759-F48A-5045-9D2A-D302D702783B}" type="slidenum">
              <a:rPr lang="en-ID"/>
              <a:pPr>
                <a:defRPr/>
              </a:pPr>
              <a:t>‹#›</a:t>
            </a:fld>
            <a:endParaRPr lang="en-ID" dirty="0"/>
          </a:p>
        </p:txBody>
      </p:sp>
    </p:spTree>
    <p:extLst>
      <p:ext uri="{BB962C8B-B14F-4D97-AF65-F5344CB8AC3E}">
        <p14:creationId xmlns:p14="http://schemas.microsoft.com/office/powerpoint/2010/main" val="3170633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1" name="Picture Placeholder 7"/>
          <p:cNvSpPr>
            <a:spLocks noGrp="1"/>
          </p:cNvSpPr>
          <p:nvPr>
            <p:ph type="pic" sz="quarter" idx="14"/>
          </p:nvPr>
        </p:nvSpPr>
        <p:spPr>
          <a:xfrm>
            <a:off x="940706" y="1468700"/>
            <a:ext cx="5718629" cy="4650505"/>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7432908" y="1516596"/>
            <a:ext cx="8292719"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0F895CDE-B709-18BF-572C-6F4C456C2560}"/>
              </a:ext>
            </a:extLst>
          </p:cNvPr>
          <p:cNvSpPr>
            <a:spLocks noGrp="1"/>
          </p:cNvSpPr>
          <p:nvPr>
            <p:ph type="dt" sz="half" idx="15"/>
          </p:nvPr>
        </p:nvSpPr>
        <p:spPr/>
        <p:txBody>
          <a:bodyPr/>
          <a:lstStyle>
            <a:lvl1pPr>
              <a:defRPr/>
            </a:lvl1pPr>
          </a:lstStyle>
          <a:p>
            <a:pPr>
              <a:defRPr/>
            </a:pPr>
            <a:fld id="{151FBF23-A236-B049-9C79-BEBD10F96126}" type="datetime1">
              <a:rPr lang="en-ID"/>
              <a:pPr>
                <a:defRPr/>
              </a:pPr>
              <a:t>10/07/2024</a:t>
            </a:fld>
            <a:endParaRPr lang="en-ID" dirty="0"/>
          </a:p>
        </p:txBody>
      </p:sp>
      <p:sp>
        <p:nvSpPr>
          <p:cNvPr id="4" name="Footer Placeholder 4">
            <a:extLst>
              <a:ext uri="{FF2B5EF4-FFF2-40B4-BE49-F238E27FC236}">
                <a16:creationId xmlns:a16="http://schemas.microsoft.com/office/drawing/2014/main" id="{78FE21C7-52AA-8276-C303-6A1AA7D31705}"/>
              </a:ext>
            </a:extLst>
          </p:cNvPr>
          <p:cNvSpPr>
            <a:spLocks noGrp="1"/>
          </p:cNvSpPr>
          <p:nvPr>
            <p:ph type="ftr" sz="quarter" idx="16"/>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3ADF5C5A-DD2B-434B-419A-B05A9DAE9AAD}"/>
              </a:ext>
            </a:extLst>
          </p:cNvPr>
          <p:cNvSpPr>
            <a:spLocks noGrp="1"/>
          </p:cNvSpPr>
          <p:nvPr>
            <p:ph type="sldNum" sz="quarter" idx="17"/>
          </p:nvPr>
        </p:nvSpPr>
        <p:spPr>
          <a:xfrm>
            <a:off x="9224963" y="130175"/>
            <a:ext cx="2743200" cy="365125"/>
          </a:xfrm>
          <a:prstGeom prst="rect">
            <a:avLst/>
          </a:prstGeom>
        </p:spPr>
        <p:txBody>
          <a:bodyPr/>
          <a:lstStyle>
            <a:lvl1pPr>
              <a:defRPr/>
            </a:lvl1pPr>
          </a:lstStyle>
          <a:p>
            <a:pPr>
              <a:defRPr/>
            </a:pPr>
            <a:fld id="{87B20836-5166-5C4F-BF28-642C606C52D3}" type="slidenum">
              <a:rPr lang="en-ID"/>
              <a:pPr>
                <a:defRPr/>
              </a:pPr>
              <a:t>‹#›</a:t>
            </a:fld>
            <a:endParaRPr lang="en-ID" dirty="0"/>
          </a:p>
        </p:txBody>
      </p:sp>
    </p:spTree>
    <p:extLst>
      <p:ext uri="{BB962C8B-B14F-4D97-AF65-F5344CB8AC3E}">
        <p14:creationId xmlns:p14="http://schemas.microsoft.com/office/powerpoint/2010/main" val="1938620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a:solidFill>
            <a:schemeClr val="bg2">
              <a:lumMod val="90000"/>
            </a:schemeClr>
          </a:solidFill>
        </p:spPr>
        <p:txBody>
          <a:bodyPr rtlCol="0">
            <a:normAutofit/>
          </a:bodyPr>
          <a:lstStyle/>
          <a:p>
            <a:pPr lvl="0"/>
            <a:endParaRPr lang="en-ID" noProof="0"/>
          </a:p>
        </p:txBody>
      </p:sp>
      <p:sp>
        <p:nvSpPr>
          <p:cNvPr id="2" name="Date Placeholder 3">
            <a:extLst>
              <a:ext uri="{FF2B5EF4-FFF2-40B4-BE49-F238E27FC236}">
                <a16:creationId xmlns:a16="http://schemas.microsoft.com/office/drawing/2014/main" id="{82A2AF8B-0C81-7A05-35F7-69442AA8B0A1}"/>
              </a:ext>
            </a:extLst>
          </p:cNvPr>
          <p:cNvSpPr>
            <a:spLocks noGrp="1"/>
          </p:cNvSpPr>
          <p:nvPr>
            <p:ph type="dt" sz="half" idx="14"/>
          </p:nvPr>
        </p:nvSpPr>
        <p:spPr/>
        <p:txBody>
          <a:bodyPr/>
          <a:lstStyle>
            <a:lvl1pPr>
              <a:defRPr/>
            </a:lvl1pPr>
          </a:lstStyle>
          <a:p>
            <a:pPr>
              <a:defRPr/>
            </a:pPr>
            <a:fld id="{F8F61014-0F92-EE47-BDE1-BEDE1F02A755}" type="datetime1">
              <a:rPr lang="en-ID"/>
              <a:pPr>
                <a:defRPr/>
              </a:pPr>
              <a:t>10/07/2024</a:t>
            </a:fld>
            <a:endParaRPr lang="en-ID" dirty="0"/>
          </a:p>
        </p:txBody>
      </p:sp>
      <p:sp>
        <p:nvSpPr>
          <p:cNvPr id="3" name="Footer Placeholder 4">
            <a:extLst>
              <a:ext uri="{FF2B5EF4-FFF2-40B4-BE49-F238E27FC236}">
                <a16:creationId xmlns:a16="http://schemas.microsoft.com/office/drawing/2014/main" id="{75651BF7-50DE-BEF1-9890-EEB8CB4D6922}"/>
              </a:ext>
            </a:extLst>
          </p:cNvPr>
          <p:cNvSpPr>
            <a:spLocks noGrp="1"/>
          </p:cNvSpPr>
          <p:nvPr>
            <p:ph type="ftr" sz="quarter" idx="15"/>
          </p:nvPr>
        </p:nvSpPr>
        <p:spPr/>
        <p:txBody>
          <a:bodyPr/>
          <a:lstStyle>
            <a:lvl1pPr>
              <a:defRPr/>
            </a:lvl1pPr>
          </a:lstStyle>
          <a:p>
            <a:pPr>
              <a:defRPr/>
            </a:pPr>
            <a:endParaRPr lang="en-ID"/>
          </a:p>
        </p:txBody>
      </p:sp>
      <p:sp>
        <p:nvSpPr>
          <p:cNvPr id="4" name="Slide Number Placeholder 5">
            <a:extLst>
              <a:ext uri="{FF2B5EF4-FFF2-40B4-BE49-F238E27FC236}">
                <a16:creationId xmlns:a16="http://schemas.microsoft.com/office/drawing/2014/main" id="{9ECDD8EB-CB71-80CD-363D-C2AF32C88741}"/>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BC9C371E-3BD1-4B47-88E7-06A029A3158F}" type="slidenum">
              <a:rPr lang="en-ID"/>
              <a:pPr>
                <a:defRPr/>
              </a:pPr>
              <a:t>‹#›</a:t>
            </a:fld>
            <a:endParaRPr lang="en-ID" dirty="0"/>
          </a:p>
        </p:txBody>
      </p:sp>
    </p:spTree>
    <p:extLst>
      <p:ext uri="{BB962C8B-B14F-4D97-AF65-F5344CB8AC3E}">
        <p14:creationId xmlns:p14="http://schemas.microsoft.com/office/powerpoint/2010/main" val="135103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905625" y="1449388"/>
            <a:ext cx="3700206" cy="4397375"/>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1139582" y="2282190"/>
            <a:ext cx="10515600" cy="1325563"/>
          </a:xfrm>
        </p:spPr>
        <p:txBody>
          <a:bodyPr/>
          <a:lstStyle>
            <a:lvl1pPr>
              <a:defRPr b="1">
                <a:solidFill>
                  <a:schemeClr val="bg2"/>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896F6B8B-A8CA-A70F-00F3-91DC114241C4}"/>
              </a:ext>
            </a:extLst>
          </p:cNvPr>
          <p:cNvSpPr>
            <a:spLocks noGrp="1"/>
          </p:cNvSpPr>
          <p:nvPr>
            <p:ph type="dt" sz="half" idx="14"/>
          </p:nvPr>
        </p:nvSpPr>
        <p:spPr/>
        <p:txBody>
          <a:bodyPr/>
          <a:lstStyle>
            <a:lvl1pPr>
              <a:defRPr/>
            </a:lvl1pPr>
          </a:lstStyle>
          <a:p>
            <a:pPr>
              <a:defRPr/>
            </a:pPr>
            <a:fld id="{322DD6AC-27E4-8C49-89F9-9B2942CAAD0F}" type="datetime1">
              <a:rPr lang="en-ID"/>
              <a:pPr>
                <a:defRPr/>
              </a:pPr>
              <a:t>10/07/2024</a:t>
            </a:fld>
            <a:endParaRPr lang="en-ID" dirty="0"/>
          </a:p>
        </p:txBody>
      </p:sp>
      <p:sp>
        <p:nvSpPr>
          <p:cNvPr id="4" name="Footer Placeholder 4">
            <a:extLst>
              <a:ext uri="{FF2B5EF4-FFF2-40B4-BE49-F238E27FC236}">
                <a16:creationId xmlns:a16="http://schemas.microsoft.com/office/drawing/2014/main" id="{0153D34E-FD0C-BFEA-4785-C7A8E474E5CE}"/>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835D1B3A-7D87-7823-A578-A36790C79C17}"/>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6CC7E047-B81F-D546-B4EF-15CE4B38B15D}" type="slidenum">
              <a:rPr lang="en-ID"/>
              <a:pPr>
                <a:defRPr/>
              </a:pPr>
              <a:t>‹#›</a:t>
            </a:fld>
            <a:endParaRPr lang="en-ID" dirty="0"/>
          </a:p>
        </p:txBody>
      </p:sp>
    </p:spTree>
    <p:extLst>
      <p:ext uri="{BB962C8B-B14F-4D97-AF65-F5344CB8AC3E}">
        <p14:creationId xmlns:p14="http://schemas.microsoft.com/office/powerpoint/2010/main" val="2266142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ble Of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38600" y="2045964"/>
            <a:ext cx="7292790" cy="3871301"/>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770234" y="1944426"/>
            <a:ext cx="10515600"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0D249778-AE55-CE00-DD58-CA5A9D3072A5}"/>
              </a:ext>
            </a:extLst>
          </p:cNvPr>
          <p:cNvSpPr>
            <a:spLocks noGrp="1"/>
          </p:cNvSpPr>
          <p:nvPr>
            <p:ph type="dt" sz="half" idx="14"/>
          </p:nvPr>
        </p:nvSpPr>
        <p:spPr/>
        <p:txBody>
          <a:bodyPr/>
          <a:lstStyle>
            <a:lvl1pPr>
              <a:defRPr/>
            </a:lvl1pPr>
          </a:lstStyle>
          <a:p>
            <a:pPr>
              <a:defRPr/>
            </a:pPr>
            <a:fld id="{5F46F435-9898-474C-B1F2-369B157684BF}" type="datetime1">
              <a:rPr lang="en-ID"/>
              <a:pPr>
                <a:defRPr/>
              </a:pPr>
              <a:t>10/07/2024</a:t>
            </a:fld>
            <a:endParaRPr lang="en-ID" dirty="0"/>
          </a:p>
        </p:txBody>
      </p:sp>
      <p:sp>
        <p:nvSpPr>
          <p:cNvPr id="4" name="Footer Placeholder 4">
            <a:extLst>
              <a:ext uri="{FF2B5EF4-FFF2-40B4-BE49-F238E27FC236}">
                <a16:creationId xmlns:a16="http://schemas.microsoft.com/office/drawing/2014/main" id="{ED8BA03A-93E7-B298-E748-92C23EBBF6E4}"/>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46F24D11-337E-E758-1EEE-32462C830789}"/>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D93490D2-3721-4545-8D28-364FCE65CCD9}" type="slidenum">
              <a:rPr lang="en-ID"/>
              <a:pPr>
                <a:defRPr/>
              </a:pPr>
              <a:t>‹#›</a:t>
            </a:fld>
            <a:endParaRPr lang="en-ID" dirty="0"/>
          </a:p>
        </p:txBody>
      </p:sp>
    </p:spTree>
    <p:extLst>
      <p:ext uri="{BB962C8B-B14F-4D97-AF65-F5344CB8AC3E}">
        <p14:creationId xmlns:p14="http://schemas.microsoft.com/office/powerpoint/2010/main" val="249496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2888879"/>
            <a:ext cx="10515600" cy="3969121"/>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6672169" y="879149"/>
            <a:ext cx="9462792" cy="2456478"/>
          </a:xfrm>
        </p:spPr>
        <p:txBody>
          <a:bodyPr>
            <a:noAutofit/>
          </a:bodyPr>
          <a:lstStyle>
            <a:lvl1pPr>
              <a:defRPr sz="5400" b="1">
                <a:solidFill>
                  <a:schemeClr val="bg2"/>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99BCD6B3-1FDF-1ABC-DF0D-EDF92CD4A61D}"/>
              </a:ext>
            </a:extLst>
          </p:cNvPr>
          <p:cNvSpPr>
            <a:spLocks noGrp="1"/>
          </p:cNvSpPr>
          <p:nvPr>
            <p:ph type="dt" sz="half" idx="14"/>
          </p:nvPr>
        </p:nvSpPr>
        <p:spPr/>
        <p:txBody>
          <a:bodyPr/>
          <a:lstStyle>
            <a:lvl1pPr>
              <a:defRPr/>
            </a:lvl1pPr>
          </a:lstStyle>
          <a:p>
            <a:pPr>
              <a:defRPr/>
            </a:pPr>
            <a:fld id="{96CB8CC8-17E9-2B41-A07E-A87FBD1EBBF8}" type="datetime1">
              <a:rPr lang="en-ID"/>
              <a:pPr>
                <a:defRPr/>
              </a:pPr>
              <a:t>10/07/2024</a:t>
            </a:fld>
            <a:endParaRPr lang="en-ID" dirty="0"/>
          </a:p>
        </p:txBody>
      </p:sp>
      <p:sp>
        <p:nvSpPr>
          <p:cNvPr id="4" name="Footer Placeholder 4">
            <a:extLst>
              <a:ext uri="{FF2B5EF4-FFF2-40B4-BE49-F238E27FC236}">
                <a16:creationId xmlns:a16="http://schemas.microsoft.com/office/drawing/2014/main" id="{3526BE7C-3A47-D63E-995E-8EBD9BEC855E}"/>
              </a:ext>
            </a:extLst>
          </p:cNvPr>
          <p:cNvSpPr>
            <a:spLocks noGrp="1"/>
          </p:cNvSpPr>
          <p:nvPr>
            <p:ph type="ftr" sz="quarter" idx="15"/>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EC38A291-4AF2-E954-DA43-F26291B1AD24}"/>
              </a:ext>
            </a:extLst>
          </p:cNvPr>
          <p:cNvSpPr>
            <a:spLocks noGrp="1"/>
          </p:cNvSpPr>
          <p:nvPr>
            <p:ph type="sldNum" sz="quarter" idx="16"/>
          </p:nvPr>
        </p:nvSpPr>
        <p:spPr>
          <a:xfrm>
            <a:off x="9224963" y="130175"/>
            <a:ext cx="2743200" cy="365125"/>
          </a:xfrm>
          <a:prstGeom prst="rect">
            <a:avLst/>
          </a:prstGeom>
        </p:spPr>
        <p:txBody>
          <a:bodyPr/>
          <a:lstStyle>
            <a:lvl1pPr>
              <a:defRPr/>
            </a:lvl1pPr>
          </a:lstStyle>
          <a:p>
            <a:pPr>
              <a:defRPr/>
            </a:pPr>
            <a:fld id="{F9BCEC33-7167-134D-B963-2D5FA77A19F9}" type="slidenum">
              <a:rPr lang="en-ID"/>
              <a:pPr>
                <a:defRPr/>
              </a:pPr>
              <a:t>‹#›</a:t>
            </a:fld>
            <a:endParaRPr lang="en-ID" dirty="0"/>
          </a:p>
        </p:txBody>
      </p:sp>
    </p:spTree>
    <p:extLst>
      <p:ext uri="{BB962C8B-B14F-4D97-AF65-F5344CB8AC3E}">
        <p14:creationId xmlns:p14="http://schemas.microsoft.com/office/powerpoint/2010/main" val="138773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0" name="Picture Placeholder 7"/>
          <p:cNvSpPr>
            <a:spLocks noGrp="1"/>
          </p:cNvSpPr>
          <p:nvPr>
            <p:ph type="pic" sz="quarter" idx="14"/>
          </p:nvPr>
        </p:nvSpPr>
        <p:spPr>
          <a:xfrm>
            <a:off x="6729588" y="4602991"/>
            <a:ext cx="1123383" cy="1124710"/>
          </a:xfrm>
          <a:solidFill>
            <a:schemeClr val="bg2">
              <a:lumMod val="90000"/>
            </a:schemeClr>
          </a:solidFill>
        </p:spPr>
        <p:txBody>
          <a:bodyPr rtlCol="0">
            <a:normAutofit/>
          </a:bodyPr>
          <a:lstStyle/>
          <a:p>
            <a:pPr lvl="0"/>
            <a:endParaRPr lang="en-ID" noProof="0"/>
          </a:p>
        </p:txBody>
      </p:sp>
      <p:sp>
        <p:nvSpPr>
          <p:cNvPr id="8" name="Picture Placeholder 7"/>
          <p:cNvSpPr>
            <a:spLocks noGrp="1"/>
          </p:cNvSpPr>
          <p:nvPr>
            <p:ph type="pic" sz="quarter" idx="13"/>
          </p:nvPr>
        </p:nvSpPr>
        <p:spPr>
          <a:xfrm>
            <a:off x="755859" y="1233714"/>
            <a:ext cx="4196266" cy="5624286"/>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a:off x="6645189" y="1779219"/>
            <a:ext cx="8688596" cy="1325563"/>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6C60FCDC-063B-97A5-2CE1-9183081836EE}"/>
              </a:ext>
            </a:extLst>
          </p:cNvPr>
          <p:cNvSpPr>
            <a:spLocks noGrp="1"/>
          </p:cNvSpPr>
          <p:nvPr>
            <p:ph type="dt" sz="half" idx="15"/>
          </p:nvPr>
        </p:nvSpPr>
        <p:spPr/>
        <p:txBody>
          <a:bodyPr/>
          <a:lstStyle>
            <a:lvl1pPr>
              <a:defRPr/>
            </a:lvl1pPr>
          </a:lstStyle>
          <a:p>
            <a:pPr>
              <a:defRPr/>
            </a:pPr>
            <a:fld id="{A2C62138-DEF4-9B42-A0B5-EB6AB6DE2A14}" type="datetime1">
              <a:rPr lang="en-ID"/>
              <a:pPr>
                <a:defRPr/>
              </a:pPr>
              <a:t>10/07/2024</a:t>
            </a:fld>
            <a:endParaRPr lang="en-ID" dirty="0"/>
          </a:p>
        </p:txBody>
      </p:sp>
      <p:sp>
        <p:nvSpPr>
          <p:cNvPr id="4" name="Footer Placeholder 4">
            <a:extLst>
              <a:ext uri="{FF2B5EF4-FFF2-40B4-BE49-F238E27FC236}">
                <a16:creationId xmlns:a16="http://schemas.microsoft.com/office/drawing/2014/main" id="{2771F04F-D357-90D4-1055-E7CB8EBF20C1}"/>
              </a:ext>
            </a:extLst>
          </p:cNvPr>
          <p:cNvSpPr>
            <a:spLocks noGrp="1"/>
          </p:cNvSpPr>
          <p:nvPr>
            <p:ph type="ftr" sz="quarter" idx="16"/>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1D416B13-5703-28F9-FE52-D6624BBDF30E}"/>
              </a:ext>
            </a:extLst>
          </p:cNvPr>
          <p:cNvSpPr>
            <a:spLocks noGrp="1"/>
          </p:cNvSpPr>
          <p:nvPr>
            <p:ph type="sldNum" sz="quarter" idx="17"/>
          </p:nvPr>
        </p:nvSpPr>
        <p:spPr>
          <a:xfrm>
            <a:off x="9224963" y="130175"/>
            <a:ext cx="2743200" cy="365125"/>
          </a:xfrm>
          <a:prstGeom prst="rect">
            <a:avLst/>
          </a:prstGeom>
        </p:spPr>
        <p:txBody>
          <a:bodyPr/>
          <a:lstStyle>
            <a:lvl1pPr>
              <a:defRPr/>
            </a:lvl1pPr>
          </a:lstStyle>
          <a:p>
            <a:pPr>
              <a:defRPr/>
            </a:pPr>
            <a:fld id="{CDBBBA0C-DE6B-3E4C-A93E-122D33BC4B3D}" type="slidenum">
              <a:rPr lang="en-ID"/>
              <a:pPr>
                <a:defRPr/>
              </a:pPr>
              <a:t>‹#›</a:t>
            </a:fld>
            <a:endParaRPr lang="en-ID" dirty="0"/>
          </a:p>
        </p:txBody>
      </p:sp>
    </p:spTree>
    <p:extLst>
      <p:ext uri="{BB962C8B-B14F-4D97-AF65-F5344CB8AC3E}">
        <p14:creationId xmlns:p14="http://schemas.microsoft.com/office/powerpoint/2010/main" val="164187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on and Mission">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6848" y="2931887"/>
            <a:ext cx="4037645" cy="3926113"/>
          </a:xfrm>
          <a:solidFill>
            <a:schemeClr val="bg2">
              <a:lumMod val="90000"/>
            </a:schemeClr>
          </a:solidFill>
        </p:spPr>
        <p:txBody>
          <a:bodyPr rtlCol="0">
            <a:normAutofit/>
          </a:bodyPr>
          <a:lstStyle/>
          <a:p>
            <a:pPr lvl="0"/>
            <a:endParaRPr lang="en-ID" noProof="0"/>
          </a:p>
        </p:txBody>
      </p:sp>
      <p:sp>
        <p:nvSpPr>
          <p:cNvPr id="12" name="Picture Placeholder 7"/>
          <p:cNvSpPr>
            <a:spLocks noGrp="1"/>
          </p:cNvSpPr>
          <p:nvPr>
            <p:ph type="pic" sz="quarter" idx="15"/>
          </p:nvPr>
        </p:nvSpPr>
        <p:spPr>
          <a:xfrm>
            <a:off x="7370621" y="1233714"/>
            <a:ext cx="4037645" cy="3926113"/>
          </a:xfrm>
          <a:solidFill>
            <a:schemeClr val="bg2">
              <a:lumMod val="90000"/>
            </a:schemeClr>
          </a:solidFill>
        </p:spPr>
        <p:txBody>
          <a:bodyPr rtlCol="0">
            <a:normAutofit/>
          </a:bodyPr>
          <a:lstStyle/>
          <a:p>
            <a:pPr lvl="0"/>
            <a:endParaRPr lang="en-ID" noProof="0"/>
          </a:p>
        </p:txBody>
      </p:sp>
      <p:sp>
        <p:nvSpPr>
          <p:cNvPr id="2" name="Title 1"/>
          <p:cNvSpPr>
            <a:spLocks noGrp="1"/>
          </p:cNvSpPr>
          <p:nvPr>
            <p:ph type="title"/>
          </p:nvPr>
        </p:nvSpPr>
        <p:spPr>
          <a:xfrm rot="16200000">
            <a:off x="3867150" y="1932028"/>
            <a:ext cx="4457700" cy="1997898"/>
          </a:xfrm>
        </p:spPr>
        <p:txBody>
          <a:bodyPr/>
          <a:lstStyle>
            <a:lvl1pPr>
              <a:defRPr b="1">
                <a:solidFill>
                  <a:schemeClr val="tx1"/>
                </a:solidFill>
              </a:defRPr>
            </a:lvl1pPr>
          </a:lstStyle>
          <a:p>
            <a:r>
              <a:rPr lang="en-US"/>
              <a:t>Click to edit Master title style</a:t>
            </a:r>
            <a:endParaRPr lang="en-ID"/>
          </a:p>
        </p:txBody>
      </p:sp>
      <p:sp>
        <p:nvSpPr>
          <p:cNvPr id="3" name="Date Placeholder 3">
            <a:extLst>
              <a:ext uri="{FF2B5EF4-FFF2-40B4-BE49-F238E27FC236}">
                <a16:creationId xmlns:a16="http://schemas.microsoft.com/office/drawing/2014/main" id="{EC0DCB80-0A40-1252-620B-A31F45F9D790}"/>
              </a:ext>
            </a:extLst>
          </p:cNvPr>
          <p:cNvSpPr>
            <a:spLocks noGrp="1"/>
          </p:cNvSpPr>
          <p:nvPr>
            <p:ph type="dt" sz="half" idx="16"/>
          </p:nvPr>
        </p:nvSpPr>
        <p:spPr/>
        <p:txBody>
          <a:bodyPr/>
          <a:lstStyle>
            <a:lvl1pPr>
              <a:defRPr/>
            </a:lvl1pPr>
          </a:lstStyle>
          <a:p>
            <a:pPr>
              <a:defRPr/>
            </a:pPr>
            <a:fld id="{6DF465A4-82EC-2541-848B-97D23A7A8150}" type="datetime1">
              <a:rPr lang="en-ID"/>
              <a:pPr>
                <a:defRPr/>
              </a:pPr>
              <a:t>10/07/2024</a:t>
            </a:fld>
            <a:endParaRPr lang="en-ID" dirty="0"/>
          </a:p>
        </p:txBody>
      </p:sp>
      <p:sp>
        <p:nvSpPr>
          <p:cNvPr id="4" name="Footer Placeholder 4">
            <a:extLst>
              <a:ext uri="{FF2B5EF4-FFF2-40B4-BE49-F238E27FC236}">
                <a16:creationId xmlns:a16="http://schemas.microsoft.com/office/drawing/2014/main" id="{7CB437D8-3691-631F-9357-705190418807}"/>
              </a:ext>
            </a:extLst>
          </p:cNvPr>
          <p:cNvSpPr>
            <a:spLocks noGrp="1"/>
          </p:cNvSpPr>
          <p:nvPr>
            <p:ph type="ftr" sz="quarter" idx="17"/>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5521AED6-6DB0-6475-00F4-39355CB70EC7}"/>
              </a:ext>
            </a:extLst>
          </p:cNvPr>
          <p:cNvSpPr>
            <a:spLocks noGrp="1"/>
          </p:cNvSpPr>
          <p:nvPr>
            <p:ph type="sldNum" sz="quarter" idx="18"/>
          </p:nvPr>
        </p:nvSpPr>
        <p:spPr>
          <a:xfrm>
            <a:off x="9224963" y="130175"/>
            <a:ext cx="2743200" cy="365125"/>
          </a:xfrm>
          <a:prstGeom prst="rect">
            <a:avLst/>
          </a:prstGeom>
        </p:spPr>
        <p:txBody>
          <a:bodyPr/>
          <a:lstStyle>
            <a:lvl1pPr>
              <a:defRPr/>
            </a:lvl1pPr>
          </a:lstStyle>
          <a:p>
            <a:pPr>
              <a:defRPr/>
            </a:pPr>
            <a:fld id="{43D2FC65-1D97-6B4B-AD72-D76AA3BA63DA}" type="slidenum">
              <a:rPr lang="en-ID"/>
              <a:pPr>
                <a:defRPr/>
              </a:pPr>
              <a:t>‹#›</a:t>
            </a:fld>
            <a:endParaRPr lang="en-ID" dirty="0"/>
          </a:p>
        </p:txBody>
      </p:sp>
    </p:spTree>
    <p:extLst>
      <p:ext uri="{BB962C8B-B14F-4D97-AF65-F5344CB8AC3E}">
        <p14:creationId xmlns:p14="http://schemas.microsoft.com/office/powerpoint/2010/main" val="355273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story Timelin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232922" y="3741814"/>
            <a:ext cx="2545584" cy="2538984"/>
          </a:xfrm>
          <a:solidFill>
            <a:schemeClr val="bg2">
              <a:lumMod val="90000"/>
            </a:schemeClr>
          </a:solidFill>
        </p:spPr>
        <p:txBody>
          <a:bodyPr rtlCol="0">
            <a:normAutofit/>
          </a:bodyPr>
          <a:lstStyle/>
          <a:p>
            <a:pPr lvl="0"/>
            <a:endParaRPr lang="en-ID" noProof="0"/>
          </a:p>
        </p:txBody>
      </p:sp>
      <p:sp>
        <p:nvSpPr>
          <p:cNvPr id="15" name="Picture Placeholder 7"/>
          <p:cNvSpPr>
            <a:spLocks noGrp="1"/>
          </p:cNvSpPr>
          <p:nvPr>
            <p:ph type="pic" sz="quarter" idx="16"/>
          </p:nvPr>
        </p:nvSpPr>
        <p:spPr>
          <a:xfrm>
            <a:off x="4938780" y="2262815"/>
            <a:ext cx="2545584" cy="2538984"/>
          </a:xfrm>
          <a:solidFill>
            <a:schemeClr val="bg2">
              <a:lumMod val="90000"/>
            </a:schemeClr>
          </a:solidFill>
        </p:spPr>
        <p:txBody>
          <a:bodyPr rtlCol="0">
            <a:normAutofit/>
          </a:bodyPr>
          <a:lstStyle/>
          <a:p>
            <a:pPr lvl="0"/>
            <a:endParaRPr lang="en-ID" noProof="0"/>
          </a:p>
        </p:txBody>
      </p:sp>
      <p:sp>
        <p:nvSpPr>
          <p:cNvPr id="16" name="Picture Placeholder 7"/>
          <p:cNvSpPr>
            <a:spLocks noGrp="1"/>
          </p:cNvSpPr>
          <p:nvPr>
            <p:ph type="pic" sz="quarter" idx="17"/>
          </p:nvPr>
        </p:nvSpPr>
        <p:spPr>
          <a:xfrm>
            <a:off x="8610599" y="3741813"/>
            <a:ext cx="2545584" cy="2538984"/>
          </a:xfrm>
          <a:solidFill>
            <a:schemeClr val="bg2">
              <a:lumMod val="90000"/>
            </a:schemeClr>
          </a:solidFill>
        </p:spPr>
        <p:txBody>
          <a:bodyPr rtlCol="0">
            <a:normAutofit/>
          </a:bodyPr>
          <a:lstStyle/>
          <a:p>
            <a:pPr lvl="0"/>
            <a:endParaRPr lang="en-ID" noProof="0"/>
          </a:p>
        </p:txBody>
      </p:sp>
      <p:sp>
        <p:nvSpPr>
          <p:cNvPr id="14" name="Title 1"/>
          <p:cNvSpPr>
            <a:spLocks noGrp="1"/>
          </p:cNvSpPr>
          <p:nvPr>
            <p:ph type="title"/>
          </p:nvPr>
        </p:nvSpPr>
        <p:spPr>
          <a:xfrm>
            <a:off x="964673" y="856288"/>
            <a:ext cx="10515600" cy="1325563"/>
          </a:xfrm>
        </p:spPr>
        <p:txBody>
          <a:bodyPr/>
          <a:lstStyle>
            <a:lvl1pPr>
              <a:defRPr b="1">
                <a:solidFill>
                  <a:schemeClr val="tx1"/>
                </a:solidFill>
              </a:defRPr>
            </a:lvl1pPr>
          </a:lstStyle>
          <a:p>
            <a:r>
              <a:rPr lang="en-US"/>
              <a:t>Click to edit Master title style</a:t>
            </a:r>
            <a:endParaRPr lang="en-ID"/>
          </a:p>
        </p:txBody>
      </p:sp>
      <p:sp>
        <p:nvSpPr>
          <p:cNvPr id="2" name="Date Placeholder 3">
            <a:extLst>
              <a:ext uri="{FF2B5EF4-FFF2-40B4-BE49-F238E27FC236}">
                <a16:creationId xmlns:a16="http://schemas.microsoft.com/office/drawing/2014/main" id="{FBD75912-A889-84A7-986D-C882B6C1EA72}"/>
              </a:ext>
            </a:extLst>
          </p:cNvPr>
          <p:cNvSpPr>
            <a:spLocks noGrp="1"/>
          </p:cNvSpPr>
          <p:nvPr>
            <p:ph type="dt" sz="half" idx="18"/>
          </p:nvPr>
        </p:nvSpPr>
        <p:spPr/>
        <p:txBody>
          <a:bodyPr/>
          <a:lstStyle>
            <a:lvl1pPr>
              <a:defRPr/>
            </a:lvl1pPr>
          </a:lstStyle>
          <a:p>
            <a:pPr>
              <a:defRPr/>
            </a:pPr>
            <a:fld id="{787539FA-54AA-FB44-977C-F72C416D9C8F}" type="datetime1">
              <a:rPr lang="en-ID"/>
              <a:pPr>
                <a:defRPr/>
              </a:pPr>
              <a:t>10/07/2024</a:t>
            </a:fld>
            <a:endParaRPr lang="en-ID" dirty="0"/>
          </a:p>
        </p:txBody>
      </p:sp>
      <p:sp>
        <p:nvSpPr>
          <p:cNvPr id="3" name="Footer Placeholder 4">
            <a:extLst>
              <a:ext uri="{FF2B5EF4-FFF2-40B4-BE49-F238E27FC236}">
                <a16:creationId xmlns:a16="http://schemas.microsoft.com/office/drawing/2014/main" id="{4D65BDA2-0DB3-7CA3-508B-78586AD5258E}"/>
              </a:ext>
            </a:extLst>
          </p:cNvPr>
          <p:cNvSpPr>
            <a:spLocks noGrp="1"/>
          </p:cNvSpPr>
          <p:nvPr>
            <p:ph type="ftr" sz="quarter" idx="19"/>
          </p:nvPr>
        </p:nvSpPr>
        <p:spPr/>
        <p:txBody>
          <a:bodyPr/>
          <a:lstStyle>
            <a:lvl1pPr>
              <a:defRPr/>
            </a:lvl1pPr>
          </a:lstStyle>
          <a:p>
            <a:pPr>
              <a:defRPr/>
            </a:pPr>
            <a:endParaRPr lang="en-ID"/>
          </a:p>
        </p:txBody>
      </p:sp>
      <p:sp>
        <p:nvSpPr>
          <p:cNvPr id="4" name="Slide Number Placeholder 5">
            <a:extLst>
              <a:ext uri="{FF2B5EF4-FFF2-40B4-BE49-F238E27FC236}">
                <a16:creationId xmlns:a16="http://schemas.microsoft.com/office/drawing/2014/main" id="{C256897A-CF03-B76B-DE2E-9B0C1ED589B9}"/>
              </a:ext>
            </a:extLst>
          </p:cNvPr>
          <p:cNvSpPr>
            <a:spLocks noGrp="1"/>
          </p:cNvSpPr>
          <p:nvPr>
            <p:ph type="sldNum" sz="quarter" idx="20"/>
          </p:nvPr>
        </p:nvSpPr>
        <p:spPr>
          <a:xfrm>
            <a:off x="9224963" y="130175"/>
            <a:ext cx="2743200" cy="365125"/>
          </a:xfrm>
          <a:prstGeom prst="rect">
            <a:avLst/>
          </a:prstGeom>
        </p:spPr>
        <p:txBody>
          <a:bodyPr/>
          <a:lstStyle>
            <a:lvl1pPr>
              <a:defRPr/>
            </a:lvl1pPr>
          </a:lstStyle>
          <a:p>
            <a:pPr>
              <a:defRPr/>
            </a:pPr>
            <a:fld id="{4B2BB388-61EF-0C46-BAB7-0A95B579EF6D}" type="slidenum">
              <a:rPr lang="en-ID"/>
              <a:pPr>
                <a:defRPr/>
              </a:pPr>
              <a:t>‹#›</a:t>
            </a:fld>
            <a:endParaRPr lang="en-ID" dirty="0"/>
          </a:p>
        </p:txBody>
      </p:sp>
    </p:spTree>
    <p:extLst>
      <p:ext uri="{BB962C8B-B14F-4D97-AF65-F5344CB8AC3E}">
        <p14:creationId xmlns:p14="http://schemas.microsoft.com/office/powerpoint/2010/main" val="30822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story Timeline 2">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232922" y="2262815"/>
            <a:ext cx="2545584" cy="2538984"/>
          </a:xfrm>
          <a:solidFill>
            <a:schemeClr val="bg2">
              <a:lumMod val="90000"/>
            </a:schemeClr>
          </a:solidFill>
        </p:spPr>
        <p:txBody>
          <a:bodyPr rtlCol="0">
            <a:normAutofit/>
          </a:bodyPr>
          <a:lstStyle/>
          <a:p>
            <a:pPr lvl="0"/>
            <a:endParaRPr lang="en-ID" noProof="0"/>
          </a:p>
        </p:txBody>
      </p:sp>
      <p:sp>
        <p:nvSpPr>
          <p:cNvPr id="15" name="Picture Placeholder 7"/>
          <p:cNvSpPr>
            <a:spLocks noGrp="1"/>
          </p:cNvSpPr>
          <p:nvPr>
            <p:ph type="pic" sz="quarter" idx="16"/>
          </p:nvPr>
        </p:nvSpPr>
        <p:spPr>
          <a:xfrm>
            <a:off x="4938780" y="3753771"/>
            <a:ext cx="2545584" cy="2538984"/>
          </a:xfrm>
          <a:solidFill>
            <a:schemeClr val="bg2">
              <a:lumMod val="90000"/>
            </a:schemeClr>
          </a:solidFill>
        </p:spPr>
        <p:txBody>
          <a:bodyPr rtlCol="0">
            <a:normAutofit/>
          </a:bodyPr>
          <a:lstStyle/>
          <a:p>
            <a:pPr lvl="0"/>
            <a:endParaRPr lang="en-ID" noProof="0"/>
          </a:p>
        </p:txBody>
      </p:sp>
      <p:sp>
        <p:nvSpPr>
          <p:cNvPr id="16" name="Picture Placeholder 7"/>
          <p:cNvSpPr>
            <a:spLocks noGrp="1"/>
          </p:cNvSpPr>
          <p:nvPr>
            <p:ph type="pic" sz="quarter" idx="17"/>
          </p:nvPr>
        </p:nvSpPr>
        <p:spPr>
          <a:xfrm>
            <a:off x="8610599" y="2262815"/>
            <a:ext cx="2545584" cy="2538984"/>
          </a:xfrm>
          <a:solidFill>
            <a:schemeClr val="bg2">
              <a:lumMod val="90000"/>
            </a:schemeClr>
          </a:solidFill>
        </p:spPr>
        <p:txBody>
          <a:bodyPr rtlCol="0">
            <a:normAutofit/>
          </a:bodyPr>
          <a:lstStyle/>
          <a:p>
            <a:pPr lvl="0"/>
            <a:endParaRPr lang="en-ID" noProof="0"/>
          </a:p>
        </p:txBody>
      </p:sp>
      <p:sp>
        <p:nvSpPr>
          <p:cNvPr id="2" name="Date Placeholder 3">
            <a:extLst>
              <a:ext uri="{FF2B5EF4-FFF2-40B4-BE49-F238E27FC236}">
                <a16:creationId xmlns:a16="http://schemas.microsoft.com/office/drawing/2014/main" id="{557E2358-D571-66F5-188D-8796D6A3A717}"/>
              </a:ext>
            </a:extLst>
          </p:cNvPr>
          <p:cNvSpPr>
            <a:spLocks noGrp="1"/>
          </p:cNvSpPr>
          <p:nvPr>
            <p:ph type="dt" sz="half" idx="18"/>
          </p:nvPr>
        </p:nvSpPr>
        <p:spPr/>
        <p:txBody>
          <a:bodyPr/>
          <a:lstStyle>
            <a:lvl1pPr>
              <a:defRPr/>
            </a:lvl1pPr>
          </a:lstStyle>
          <a:p>
            <a:pPr>
              <a:defRPr/>
            </a:pPr>
            <a:fld id="{817AEFBE-61D6-D346-A41A-A91E1CD590DD}" type="datetime1">
              <a:rPr lang="en-ID"/>
              <a:pPr>
                <a:defRPr/>
              </a:pPr>
              <a:t>10/07/2024</a:t>
            </a:fld>
            <a:endParaRPr lang="en-ID" dirty="0"/>
          </a:p>
        </p:txBody>
      </p:sp>
      <p:sp>
        <p:nvSpPr>
          <p:cNvPr id="3" name="Footer Placeholder 4">
            <a:extLst>
              <a:ext uri="{FF2B5EF4-FFF2-40B4-BE49-F238E27FC236}">
                <a16:creationId xmlns:a16="http://schemas.microsoft.com/office/drawing/2014/main" id="{789B07D9-2BA2-E87F-4ADD-355231A797D1}"/>
              </a:ext>
            </a:extLst>
          </p:cNvPr>
          <p:cNvSpPr>
            <a:spLocks noGrp="1"/>
          </p:cNvSpPr>
          <p:nvPr>
            <p:ph type="ftr" sz="quarter" idx="19"/>
          </p:nvPr>
        </p:nvSpPr>
        <p:spPr/>
        <p:txBody>
          <a:bodyPr/>
          <a:lstStyle>
            <a:lvl1pPr>
              <a:defRPr/>
            </a:lvl1pPr>
          </a:lstStyle>
          <a:p>
            <a:pPr>
              <a:defRPr/>
            </a:pPr>
            <a:endParaRPr lang="en-ID"/>
          </a:p>
        </p:txBody>
      </p:sp>
      <p:sp>
        <p:nvSpPr>
          <p:cNvPr id="4" name="Slide Number Placeholder 5">
            <a:extLst>
              <a:ext uri="{FF2B5EF4-FFF2-40B4-BE49-F238E27FC236}">
                <a16:creationId xmlns:a16="http://schemas.microsoft.com/office/drawing/2014/main" id="{C7FF31DF-F50C-69EC-20FC-74410958E5E9}"/>
              </a:ext>
            </a:extLst>
          </p:cNvPr>
          <p:cNvSpPr>
            <a:spLocks noGrp="1"/>
          </p:cNvSpPr>
          <p:nvPr>
            <p:ph type="sldNum" sz="quarter" idx="20"/>
          </p:nvPr>
        </p:nvSpPr>
        <p:spPr>
          <a:xfrm>
            <a:off x="9224963" y="130175"/>
            <a:ext cx="2743200" cy="365125"/>
          </a:xfrm>
          <a:prstGeom prst="rect">
            <a:avLst/>
          </a:prstGeom>
        </p:spPr>
        <p:txBody>
          <a:bodyPr/>
          <a:lstStyle>
            <a:lvl1pPr>
              <a:defRPr/>
            </a:lvl1pPr>
          </a:lstStyle>
          <a:p>
            <a:pPr>
              <a:defRPr/>
            </a:pPr>
            <a:fld id="{AF5CBC3F-E414-3245-9380-C00E959E049A}" type="slidenum">
              <a:rPr lang="en-ID"/>
              <a:pPr>
                <a:defRPr/>
              </a:pPr>
              <a:t>‹#›</a:t>
            </a:fld>
            <a:endParaRPr lang="en-ID" dirty="0"/>
          </a:p>
        </p:txBody>
      </p:sp>
    </p:spTree>
    <p:extLst>
      <p:ext uri="{BB962C8B-B14F-4D97-AF65-F5344CB8AC3E}">
        <p14:creationId xmlns:p14="http://schemas.microsoft.com/office/powerpoint/2010/main" val="3740344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8E5175-660C-B1E4-E03C-62C3CF1848C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D" altLang="en-US"/>
          </a:p>
        </p:txBody>
      </p:sp>
      <p:sp>
        <p:nvSpPr>
          <p:cNvPr id="1027" name="Text Placeholder 2">
            <a:extLst>
              <a:ext uri="{FF2B5EF4-FFF2-40B4-BE49-F238E27FC236}">
                <a16:creationId xmlns:a16="http://schemas.microsoft.com/office/drawing/2014/main" id="{C02706AF-42C8-B46C-1382-3CE0FF18D62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D" altLang="en-US"/>
          </a:p>
        </p:txBody>
      </p:sp>
      <p:sp>
        <p:nvSpPr>
          <p:cNvPr id="4" name="Date Placeholder 3">
            <a:extLst>
              <a:ext uri="{FF2B5EF4-FFF2-40B4-BE49-F238E27FC236}">
                <a16:creationId xmlns:a16="http://schemas.microsoft.com/office/drawing/2014/main" id="{35FD8B0B-9BAF-A9AC-0B24-32B6BF55C1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Gotham Medium" panose="02000604030000020004" pitchFamily="2" charset="0"/>
              </a:defRPr>
            </a:lvl1pPr>
          </a:lstStyle>
          <a:p>
            <a:pPr>
              <a:defRPr/>
            </a:pPr>
            <a:fld id="{E71E1FD9-2C00-9843-BFF1-BF3FB02DE4A4}" type="datetime1">
              <a:rPr lang="en-ID"/>
              <a:pPr>
                <a:defRPr/>
              </a:pPr>
              <a:t>10/07/2024</a:t>
            </a:fld>
            <a:endParaRPr lang="en-ID" dirty="0"/>
          </a:p>
        </p:txBody>
      </p:sp>
      <p:sp>
        <p:nvSpPr>
          <p:cNvPr id="5" name="Footer Placeholder 4">
            <a:extLst>
              <a:ext uri="{FF2B5EF4-FFF2-40B4-BE49-F238E27FC236}">
                <a16:creationId xmlns:a16="http://schemas.microsoft.com/office/drawing/2014/main" id="{59C9510F-2E75-E58E-4FD0-5829837AAF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dirty="0">
                <a:solidFill>
                  <a:schemeClr val="tx1">
                    <a:tint val="75000"/>
                  </a:schemeClr>
                </a:solidFill>
                <a:latin typeface="Gotham Medium" panose="02000604030000020004" pitchFamily="2" charset="0"/>
              </a:defRPr>
            </a:lvl1pPr>
          </a:lstStyle>
          <a:p>
            <a:pPr>
              <a:defRPr/>
            </a:pPr>
            <a:endParaRPr lang="en-ID"/>
          </a:p>
        </p:txBody>
      </p:sp>
      <p:sp>
        <p:nvSpPr>
          <p:cNvPr id="1032" name="TextBox 7">
            <a:extLst>
              <a:ext uri="{FF2B5EF4-FFF2-40B4-BE49-F238E27FC236}">
                <a16:creationId xmlns:a16="http://schemas.microsoft.com/office/drawing/2014/main" id="{F1EA1014-93C2-8881-014B-8F13FD4B4CE1}"/>
              </a:ext>
            </a:extLst>
          </p:cNvPr>
          <p:cNvSpPr txBox="1">
            <a:spLocks noChangeArrowheads="1"/>
          </p:cNvSpPr>
          <p:nvPr userDrawn="1"/>
        </p:nvSpPr>
        <p:spPr bwMode="auto">
          <a:xfrm>
            <a:off x="323850" y="174625"/>
            <a:ext cx="953210" cy="276999"/>
          </a:xfrm>
          <a:prstGeom prst="rect">
            <a:avLst/>
          </a:prstGeom>
          <a:noFill/>
          <a:ln>
            <a:noFill/>
          </a:ln>
        </p:spPr>
        <p:txBody>
          <a:bodyPr wrap="none">
            <a:spAutoFit/>
          </a:bodyPr>
          <a:lstStyle>
            <a:lvl1pPr>
              <a:defRPr>
                <a:solidFill>
                  <a:schemeClr val="tx1"/>
                </a:solidFill>
                <a:latin typeface="Raleway" pitchFamily="2" charset="77"/>
              </a:defRPr>
            </a:lvl1pPr>
            <a:lvl2pPr marL="742950" indent="-285750">
              <a:defRPr>
                <a:solidFill>
                  <a:schemeClr val="tx1"/>
                </a:solidFill>
                <a:latin typeface="Raleway" pitchFamily="2" charset="77"/>
              </a:defRPr>
            </a:lvl2pPr>
            <a:lvl3pPr marL="1143000" indent="-228600">
              <a:defRPr>
                <a:solidFill>
                  <a:schemeClr val="tx1"/>
                </a:solidFill>
                <a:latin typeface="Raleway" pitchFamily="2" charset="77"/>
              </a:defRPr>
            </a:lvl3pPr>
            <a:lvl4pPr marL="1600200" indent="-228600">
              <a:defRPr>
                <a:solidFill>
                  <a:schemeClr val="tx1"/>
                </a:solidFill>
                <a:latin typeface="Raleway" pitchFamily="2" charset="77"/>
              </a:defRPr>
            </a:lvl4pPr>
            <a:lvl5pPr marL="2057400" indent="-228600">
              <a:defRPr>
                <a:solidFill>
                  <a:schemeClr val="tx1"/>
                </a:solidFill>
                <a:latin typeface="Raleway" pitchFamily="2" charset="77"/>
              </a:defRPr>
            </a:lvl5pPr>
            <a:lvl6pPr marL="2514600" indent="-228600" fontAlgn="base">
              <a:spcBef>
                <a:spcPct val="0"/>
              </a:spcBef>
              <a:spcAft>
                <a:spcPct val="0"/>
              </a:spcAft>
              <a:defRPr>
                <a:solidFill>
                  <a:schemeClr val="tx1"/>
                </a:solidFill>
                <a:latin typeface="Raleway" pitchFamily="2" charset="77"/>
              </a:defRPr>
            </a:lvl6pPr>
            <a:lvl7pPr marL="2971800" indent="-228600" fontAlgn="base">
              <a:spcBef>
                <a:spcPct val="0"/>
              </a:spcBef>
              <a:spcAft>
                <a:spcPct val="0"/>
              </a:spcAft>
              <a:defRPr>
                <a:solidFill>
                  <a:schemeClr val="tx1"/>
                </a:solidFill>
                <a:latin typeface="Raleway" pitchFamily="2" charset="77"/>
              </a:defRPr>
            </a:lvl7pPr>
            <a:lvl8pPr marL="3429000" indent="-228600" fontAlgn="base">
              <a:spcBef>
                <a:spcPct val="0"/>
              </a:spcBef>
              <a:spcAft>
                <a:spcPct val="0"/>
              </a:spcAft>
              <a:defRPr>
                <a:solidFill>
                  <a:schemeClr val="tx1"/>
                </a:solidFill>
                <a:latin typeface="Raleway" pitchFamily="2" charset="77"/>
              </a:defRPr>
            </a:lvl8pPr>
            <a:lvl9pPr marL="3886200" indent="-228600" fontAlgn="base">
              <a:spcBef>
                <a:spcPct val="0"/>
              </a:spcBef>
              <a:spcAft>
                <a:spcPct val="0"/>
              </a:spcAft>
              <a:defRPr>
                <a:solidFill>
                  <a:schemeClr val="tx1"/>
                </a:solidFill>
                <a:latin typeface="Raleway" pitchFamily="2" charset="77"/>
              </a:defRPr>
            </a:lvl9pPr>
          </a:lstStyle>
          <a:p>
            <a:pPr eaLnBrk="1" hangingPunct="1">
              <a:defRPr/>
            </a:pPr>
            <a:r>
              <a:rPr lang="en-ID" altLang="en-US" sz="1200" b="1" dirty="0">
                <a:solidFill>
                  <a:srgbClr val="7030A0"/>
                </a:solidFill>
                <a:latin typeface="Gotham Bold" panose="02000604030000020004" pitchFamily="2" charset="0"/>
              </a:rPr>
              <a:t>EXOTOP™</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otham Book" panose="02000603040000090004"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otham Book" panose="02000603040000090004"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otham Book" panose="02000603040000090004"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otham Book" panose="02000603040000090004"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otham Book" panose="0200060304000009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6.jpg"/><Relationship Id="rId7"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5.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9.emf"/><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2.png"/><Relationship Id="rId7" Type="http://schemas.openxmlformats.org/officeDocument/2006/relationships/image" Target="../media/image6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6FD0EE4-B8EC-CA57-E40F-8C7A1D366499}"/>
              </a:ext>
            </a:extLst>
          </p:cNvPr>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E86F6D8B-DB58-2712-F79C-F6188A8DC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600" y="2387063"/>
            <a:ext cx="6431174" cy="1875758"/>
          </a:xfrm>
          <a:prstGeom prst="rect">
            <a:avLst/>
          </a:prstGeom>
        </p:spPr>
      </p:pic>
      <p:sp>
        <p:nvSpPr>
          <p:cNvPr id="11" name="Rectangle 10">
            <a:extLst>
              <a:ext uri="{FF2B5EF4-FFF2-40B4-BE49-F238E27FC236}">
                <a16:creationId xmlns:a16="http://schemas.microsoft.com/office/drawing/2014/main" id="{6E060E6A-C6D9-CEFF-9618-ED9BCEC988A8}"/>
              </a:ext>
            </a:extLst>
          </p:cNvPr>
          <p:cNvSpPr>
            <a:spLocks noChangeArrowheads="1"/>
          </p:cNvSpPr>
          <p:nvPr/>
        </p:nvSpPr>
        <p:spPr bwMode="auto">
          <a:xfrm>
            <a:off x="3055608" y="4445125"/>
            <a:ext cx="6080785"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eaLnBrk="1" hangingPunct="1">
              <a:lnSpc>
                <a:spcPct val="150000"/>
              </a:lnSpc>
              <a:spcBef>
                <a:spcPct val="0"/>
              </a:spcBef>
              <a:buFontTx/>
              <a:buNone/>
            </a:pPr>
            <a:r>
              <a:rPr lang="en-US" altLang="en-US" sz="2000" b="1" spc="300" dirty="0">
                <a:latin typeface="Gotham Bold" panose="02000604030000020004" pitchFamily="2" charset="0"/>
              </a:rPr>
              <a:t>TOPICAL EXOSOME TREATMENT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0FDF3C-E8AB-B118-82F4-4C4BE669D0B1}"/>
              </a:ext>
            </a:extLst>
          </p:cNvPr>
          <p:cNvSpPr/>
          <p:nvPr/>
        </p:nvSpPr>
        <p:spPr>
          <a:xfrm>
            <a:off x="0" y="4122738"/>
            <a:ext cx="12191999" cy="2735262"/>
          </a:xfrm>
          <a:prstGeom prst="rect">
            <a:avLst/>
          </a:prstGeom>
          <a:solidFill>
            <a:srgbClr val="AE6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5" name="Rectangle 134">
            <a:extLst>
              <a:ext uri="{FF2B5EF4-FFF2-40B4-BE49-F238E27FC236}">
                <a16:creationId xmlns:a16="http://schemas.microsoft.com/office/drawing/2014/main" id="{ECDEAEB5-E0A1-C9D4-67AD-33B9D68CFA14}"/>
              </a:ext>
            </a:extLst>
          </p:cNvPr>
          <p:cNvSpPr/>
          <p:nvPr/>
        </p:nvSpPr>
        <p:spPr>
          <a:xfrm>
            <a:off x="4072467" y="2421467"/>
            <a:ext cx="3363383" cy="3609181"/>
          </a:xfrm>
          <a:prstGeom prst="rect">
            <a:avLst/>
          </a:prstGeom>
          <a:solidFill>
            <a:schemeClr val="bg1"/>
          </a:solidFill>
          <a:ln w="50800">
            <a:solidFill>
              <a:srgbClr val="DBA7CD"/>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6" name="Rectangle 135">
            <a:extLst>
              <a:ext uri="{FF2B5EF4-FFF2-40B4-BE49-F238E27FC236}">
                <a16:creationId xmlns:a16="http://schemas.microsoft.com/office/drawing/2014/main" id="{132F8D1E-74F2-8C27-C554-F4493155A06A}"/>
              </a:ext>
            </a:extLst>
          </p:cNvPr>
          <p:cNvSpPr/>
          <p:nvPr/>
        </p:nvSpPr>
        <p:spPr>
          <a:xfrm>
            <a:off x="7893050" y="2421467"/>
            <a:ext cx="3363383" cy="3609181"/>
          </a:xfrm>
          <a:prstGeom prst="rect">
            <a:avLst/>
          </a:prstGeom>
          <a:solidFill>
            <a:schemeClr val="bg1"/>
          </a:solidFill>
          <a:ln w="50800">
            <a:solidFill>
              <a:srgbClr val="663F96"/>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1">
            <a:extLst>
              <a:ext uri="{FF2B5EF4-FFF2-40B4-BE49-F238E27FC236}">
                <a16:creationId xmlns:a16="http://schemas.microsoft.com/office/drawing/2014/main" id="{5EC5293C-8361-8FAE-2EF6-6C286116F1B3}"/>
              </a:ext>
            </a:extLst>
          </p:cNvPr>
          <p:cNvSpPr txBox="1">
            <a:spLocks noChangeArrowheads="1"/>
          </p:cNvSpPr>
          <p:nvPr/>
        </p:nvSpPr>
        <p:spPr bwMode="auto">
          <a:xfrm>
            <a:off x="769937" y="1090315"/>
            <a:ext cx="77644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r>
              <a:rPr lang="en-US" sz="3600" dirty="0"/>
              <a:t>Adipose-Derived Stem Cell Conditioned Media </a:t>
            </a:r>
            <a:r>
              <a:rPr lang="en-US" sz="1800" b="0" dirty="0">
                <a:solidFill>
                  <a:srgbClr val="AE6CFF"/>
                </a:solidFill>
              </a:rPr>
              <a:t>— Collagen &amp; Fibronectin</a:t>
            </a:r>
          </a:p>
        </p:txBody>
      </p:sp>
      <p:sp>
        <p:nvSpPr>
          <p:cNvPr id="6" name="Title 21">
            <a:extLst>
              <a:ext uri="{FF2B5EF4-FFF2-40B4-BE49-F238E27FC236}">
                <a16:creationId xmlns:a16="http://schemas.microsoft.com/office/drawing/2014/main" id="{6FC4B4F2-985F-F5B4-5C5E-A30460CC5042}"/>
              </a:ext>
            </a:extLst>
          </p:cNvPr>
          <p:cNvSpPr txBox="1">
            <a:spLocks noChangeArrowheads="1"/>
          </p:cNvSpPr>
          <p:nvPr/>
        </p:nvSpPr>
        <p:spPr bwMode="auto">
          <a:xfrm>
            <a:off x="769936" y="2182465"/>
            <a:ext cx="2845331" cy="173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nSpc>
                <a:spcPct val="150000"/>
              </a:lnSpc>
            </a:pPr>
            <a:r>
              <a:rPr lang="en-US" sz="1400" b="0" dirty="0">
                <a:solidFill>
                  <a:srgbClr val="501A73"/>
                </a:solidFill>
                <a:latin typeface="Gotham Book" panose="02000603040000090004" pitchFamily="2" charset="77"/>
              </a:rPr>
              <a:t>ECM physically supports tissues by filling in the gaps between cells or surrounds cells to create an environment for cells to survive.</a:t>
            </a:r>
          </a:p>
        </p:txBody>
      </p:sp>
      <p:pic>
        <p:nvPicPr>
          <p:cNvPr id="9" name="Picture 8" descr="A diagram of skin and younger skin&#10;&#10;Description automatically generated">
            <a:extLst>
              <a:ext uri="{FF2B5EF4-FFF2-40B4-BE49-F238E27FC236}">
                <a16:creationId xmlns:a16="http://schemas.microsoft.com/office/drawing/2014/main" id="{8B3E0B77-9083-64E5-2EEE-33D714D15637}"/>
              </a:ext>
            </a:extLst>
          </p:cNvPr>
          <p:cNvPicPr>
            <a:picLocks noChangeAspect="1"/>
          </p:cNvPicPr>
          <p:nvPr/>
        </p:nvPicPr>
        <p:blipFill rotWithShape="1">
          <a:blip r:embed="rId2">
            <a:extLst>
              <a:ext uri="{28A0092B-C50C-407E-A947-70E740481C1C}">
                <a14:useLocalDpi xmlns:a14="http://schemas.microsoft.com/office/drawing/2010/main" val="0"/>
              </a:ext>
            </a:extLst>
          </a:blip>
          <a:srcRect t="10972" r="51074" b="22982"/>
          <a:stretch/>
        </p:blipFill>
        <p:spPr>
          <a:xfrm>
            <a:off x="4218517" y="2604064"/>
            <a:ext cx="2851150" cy="2560603"/>
          </a:xfrm>
          <a:prstGeom prst="rect">
            <a:avLst/>
          </a:prstGeom>
        </p:spPr>
      </p:pic>
      <p:pic>
        <p:nvPicPr>
          <p:cNvPr id="10" name="Picture 9" descr="A diagram of skin and younger skin&#10;&#10;Description automatically generated">
            <a:extLst>
              <a:ext uri="{FF2B5EF4-FFF2-40B4-BE49-F238E27FC236}">
                <a16:creationId xmlns:a16="http://schemas.microsoft.com/office/drawing/2014/main" id="{9DFFC36D-F281-1ECB-FE72-4CCFBF2BDCFB}"/>
              </a:ext>
            </a:extLst>
          </p:cNvPr>
          <p:cNvPicPr>
            <a:picLocks noChangeAspect="1"/>
          </p:cNvPicPr>
          <p:nvPr/>
        </p:nvPicPr>
        <p:blipFill rotWithShape="1">
          <a:blip r:embed="rId2">
            <a:extLst>
              <a:ext uri="{28A0092B-C50C-407E-A947-70E740481C1C}">
                <a14:useLocalDpi xmlns:a14="http://schemas.microsoft.com/office/drawing/2010/main" val="0"/>
              </a:ext>
            </a:extLst>
          </a:blip>
          <a:srcRect l="50415" t="10972" r="659" b="22982"/>
          <a:stretch/>
        </p:blipFill>
        <p:spPr>
          <a:xfrm>
            <a:off x="8257117" y="2604064"/>
            <a:ext cx="2851150" cy="2560603"/>
          </a:xfrm>
          <a:prstGeom prst="rect">
            <a:avLst/>
          </a:prstGeom>
        </p:spPr>
      </p:pic>
      <p:sp>
        <p:nvSpPr>
          <p:cNvPr id="11" name="Title 21">
            <a:extLst>
              <a:ext uri="{FF2B5EF4-FFF2-40B4-BE49-F238E27FC236}">
                <a16:creationId xmlns:a16="http://schemas.microsoft.com/office/drawing/2014/main" id="{189D8C8B-AC4D-8691-60F2-6A56F81EF81B}"/>
              </a:ext>
            </a:extLst>
          </p:cNvPr>
          <p:cNvSpPr txBox="1">
            <a:spLocks noChangeArrowheads="1"/>
          </p:cNvSpPr>
          <p:nvPr/>
        </p:nvSpPr>
        <p:spPr bwMode="auto">
          <a:xfrm>
            <a:off x="769935" y="4812901"/>
            <a:ext cx="2845331" cy="123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nSpc>
                <a:spcPct val="150000"/>
              </a:lnSpc>
            </a:pPr>
            <a:r>
              <a:rPr lang="en-US" sz="1400" b="0" dirty="0">
                <a:solidFill>
                  <a:schemeClr val="bg1"/>
                </a:solidFill>
                <a:latin typeface="Gotham Book" panose="02000603040000090004" pitchFamily="2" charset="77"/>
              </a:rPr>
              <a:t>*(Left) Skin with sufficient extracellular matrix</a:t>
            </a:r>
          </a:p>
          <a:p>
            <a:pPr>
              <a:lnSpc>
                <a:spcPct val="150000"/>
              </a:lnSpc>
            </a:pPr>
            <a:r>
              <a:rPr lang="en-US" sz="1400" b="0" dirty="0">
                <a:solidFill>
                  <a:schemeClr val="bg1"/>
                </a:solidFill>
                <a:latin typeface="Gotham Book" panose="02000603040000090004" pitchFamily="2" charset="77"/>
              </a:rPr>
              <a:t>(Right) Skin with insufficient extracellular matrix</a:t>
            </a:r>
          </a:p>
        </p:txBody>
      </p:sp>
      <p:sp>
        <p:nvSpPr>
          <p:cNvPr id="13" name="Title 21">
            <a:extLst>
              <a:ext uri="{FF2B5EF4-FFF2-40B4-BE49-F238E27FC236}">
                <a16:creationId xmlns:a16="http://schemas.microsoft.com/office/drawing/2014/main" id="{29B31F93-97E8-840F-47C1-1253D6153073}"/>
              </a:ext>
            </a:extLst>
          </p:cNvPr>
          <p:cNvSpPr txBox="1">
            <a:spLocks noChangeArrowheads="1"/>
          </p:cNvSpPr>
          <p:nvPr/>
        </p:nvSpPr>
        <p:spPr bwMode="auto">
          <a:xfrm>
            <a:off x="7897284" y="5105399"/>
            <a:ext cx="3363383" cy="85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ctr">
              <a:lnSpc>
                <a:spcPct val="100000"/>
              </a:lnSpc>
            </a:pPr>
            <a:r>
              <a:rPr lang="en-US" sz="1400" dirty="0">
                <a:solidFill>
                  <a:srgbClr val="501A73"/>
                </a:solidFill>
                <a:latin typeface="Gotham Book" panose="02000603040000090004" pitchFamily="2" charset="77"/>
              </a:rPr>
              <a:t>Fibronectin</a:t>
            </a:r>
          </a:p>
          <a:p>
            <a:pPr algn="ctr">
              <a:lnSpc>
                <a:spcPct val="100000"/>
              </a:lnSpc>
            </a:pPr>
            <a:r>
              <a:rPr lang="en-US" sz="1400" b="0" dirty="0">
                <a:solidFill>
                  <a:srgbClr val="501A73"/>
                </a:solidFill>
                <a:latin typeface="Gotham Book" panose="02000603040000090004" pitchFamily="2" charset="77"/>
              </a:rPr>
              <a:t>Wound healing effect with skin components.</a:t>
            </a:r>
          </a:p>
        </p:txBody>
      </p:sp>
      <p:sp>
        <p:nvSpPr>
          <p:cNvPr id="15" name="Title 21">
            <a:extLst>
              <a:ext uri="{FF2B5EF4-FFF2-40B4-BE49-F238E27FC236}">
                <a16:creationId xmlns:a16="http://schemas.microsoft.com/office/drawing/2014/main" id="{8BF87DDD-0B7A-AE5A-FF12-45099B6E4B8F}"/>
              </a:ext>
            </a:extLst>
          </p:cNvPr>
          <p:cNvSpPr txBox="1">
            <a:spLocks noChangeArrowheads="1"/>
          </p:cNvSpPr>
          <p:nvPr/>
        </p:nvSpPr>
        <p:spPr bwMode="auto">
          <a:xfrm>
            <a:off x="4132791" y="5105399"/>
            <a:ext cx="3242734" cy="85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ctr">
              <a:lnSpc>
                <a:spcPct val="100000"/>
              </a:lnSpc>
            </a:pPr>
            <a:r>
              <a:rPr lang="en-US" sz="1400" dirty="0">
                <a:solidFill>
                  <a:srgbClr val="501A73"/>
                </a:solidFill>
                <a:latin typeface="Gotham Book" panose="02000603040000090004" pitchFamily="2" charset="77"/>
              </a:rPr>
              <a:t>Collagen</a:t>
            </a:r>
            <a:endParaRPr lang="en-US" sz="1400" b="0" dirty="0">
              <a:solidFill>
                <a:srgbClr val="501A73"/>
              </a:solidFill>
              <a:latin typeface="Gotham Book" panose="02000603040000090004" pitchFamily="2" charset="77"/>
            </a:endParaRPr>
          </a:p>
          <a:p>
            <a:pPr algn="ctr">
              <a:lnSpc>
                <a:spcPct val="100000"/>
              </a:lnSpc>
            </a:pPr>
            <a:r>
              <a:rPr lang="en-US" sz="1400" b="0" dirty="0">
                <a:solidFill>
                  <a:srgbClr val="501A73"/>
                </a:solidFill>
                <a:latin typeface="Gotham Book" panose="02000603040000090004" pitchFamily="2" charset="77"/>
              </a:rPr>
              <a:t>Maintain skin elasticity &amp; strengthen skin tissue.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anim calcmode="lin" valueType="num">
                                      <p:cBhvr>
                                        <p:cTn id="8" dur="500" fill="hold"/>
                                        <p:tgtEl>
                                          <p:spTgt spid="135"/>
                                        </p:tgtEl>
                                        <p:attrNameLst>
                                          <p:attrName>ppt_x</p:attrName>
                                        </p:attrNameLst>
                                      </p:cBhvr>
                                      <p:tavLst>
                                        <p:tav tm="0">
                                          <p:val>
                                            <p:strVal val="#ppt_x"/>
                                          </p:val>
                                        </p:tav>
                                        <p:tav tm="100000">
                                          <p:val>
                                            <p:strVal val="#ppt_x"/>
                                          </p:val>
                                        </p:tav>
                                      </p:tavLst>
                                    </p:anim>
                                    <p:anim calcmode="lin" valueType="num">
                                      <p:cBhvr>
                                        <p:cTn id="9" dur="5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anim calcmode="lin" valueType="num">
                                      <p:cBhvr>
                                        <p:cTn id="13" dur="500" fill="hold"/>
                                        <p:tgtEl>
                                          <p:spTgt spid="136"/>
                                        </p:tgtEl>
                                        <p:attrNameLst>
                                          <p:attrName>ppt_x</p:attrName>
                                        </p:attrNameLst>
                                      </p:cBhvr>
                                      <p:tavLst>
                                        <p:tav tm="0">
                                          <p:val>
                                            <p:strVal val="#ppt_x"/>
                                          </p:val>
                                        </p:tav>
                                        <p:tav tm="100000">
                                          <p:val>
                                            <p:strVal val="#ppt_x"/>
                                          </p:val>
                                        </p:tav>
                                      </p:tavLst>
                                    </p:anim>
                                    <p:anim calcmode="lin" valueType="num">
                                      <p:cBhvr>
                                        <p:cTn id="14" dur="500" fill="hold"/>
                                        <p:tgtEl>
                                          <p:spTgt spid="1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5" grpId="0" animBg="1"/>
      <p:bldP spid="136" grpId="0" animBg="1"/>
      <p:bldP spid="3" grpId="0"/>
      <p:bldP spid="6"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444F80-8537-5902-A259-43113D202DAD}"/>
              </a:ext>
            </a:extLst>
          </p:cNvPr>
          <p:cNvSpPr/>
          <p:nvPr/>
        </p:nvSpPr>
        <p:spPr>
          <a:xfrm>
            <a:off x="0" y="3132667"/>
            <a:ext cx="12192000" cy="3725334"/>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13" name="Rectangle 12">
            <a:extLst>
              <a:ext uri="{FF2B5EF4-FFF2-40B4-BE49-F238E27FC236}">
                <a16:creationId xmlns:a16="http://schemas.microsoft.com/office/drawing/2014/main" id="{F694AB1E-CFAB-3677-7F10-E190E8A9245B}"/>
              </a:ext>
            </a:extLst>
          </p:cNvPr>
          <p:cNvSpPr/>
          <p:nvPr/>
        </p:nvSpPr>
        <p:spPr>
          <a:xfrm>
            <a:off x="4784725" y="1181100"/>
            <a:ext cx="7407275" cy="2100583"/>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1" name="TextBox 20">
            <a:extLst>
              <a:ext uri="{FF2B5EF4-FFF2-40B4-BE49-F238E27FC236}">
                <a16:creationId xmlns:a16="http://schemas.microsoft.com/office/drawing/2014/main" id="{EEC92247-0C4F-0DA8-36E5-FE2C726F48D4}"/>
              </a:ext>
            </a:extLst>
          </p:cNvPr>
          <p:cNvSpPr txBox="1">
            <a:spLocks noChangeArrowheads="1"/>
          </p:cNvSpPr>
          <p:nvPr/>
        </p:nvSpPr>
        <p:spPr bwMode="auto">
          <a:xfrm>
            <a:off x="723384" y="3870990"/>
            <a:ext cx="5017015" cy="248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50000"/>
              </a:lnSpc>
            </a:pPr>
            <a:r>
              <a:rPr lang="en-US" sz="1400" dirty="0">
                <a:latin typeface="Raleway" pitchFamily="2" charset="77"/>
              </a:rPr>
              <a:t>It has antioxidant properties, so it is effective for skin care and is used as a raw material for cosmetics in many countries around the world.</a:t>
            </a:r>
          </a:p>
          <a:p>
            <a:pPr marL="285750" indent="-285750">
              <a:lnSpc>
                <a:spcPct val="150000"/>
              </a:lnSpc>
            </a:pPr>
            <a:r>
              <a:rPr lang="en-US" sz="1400" dirty="0">
                <a:latin typeface="Raleway" pitchFamily="2" charset="77"/>
              </a:rPr>
              <a:t>Relieves skin troubles caused by external stimuli by promoting the cycle of the skin and participating in the formation of new skin layers</a:t>
            </a:r>
          </a:p>
          <a:p>
            <a:pPr marL="285750" indent="-285750"/>
            <a:endParaRPr lang="en-US" sz="1400" dirty="0">
              <a:latin typeface="Raleway" pitchFamily="2" charset="77"/>
            </a:endParaRPr>
          </a:p>
        </p:txBody>
      </p:sp>
      <p:sp>
        <p:nvSpPr>
          <p:cNvPr id="22" name="Title 21">
            <a:extLst>
              <a:ext uri="{FF2B5EF4-FFF2-40B4-BE49-F238E27FC236}">
                <a16:creationId xmlns:a16="http://schemas.microsoft.com/office/drawing/2014/main" id="{23C82560-C1AE-8A53-843E-BE070AF52792}"/>
              </a:ext>
            </a:extLst>
          </p:cNvPr>
          <p:cNvSpPr>
            <a:spLocks noGrp="1" noChangeArrowheads="1"/>
          </p:cNvSpPr>
          <p:nvPr>
            <p:ph type="title"/>
          </p:nvPr>
        </p:nvSpPr>
        <p:spPr>
          <a:xfrm>
            <a:off x="5257801" y="1514475"/>
            <a:ext cx="5401732" cy="882650"/>
          </a:xfrm>
        </p:spPr>
        <p:txBody>
          <a:bodyPr/>
          <a:lstStyle/>
          <a:p>
            <a:r>
              <a:rPr lang="en-US" sz="3600" dirty="0"/>
              <a:t>Edelweiss-Derived </a:t>
            </a:r>
            <a:br>
              <a:rPr lang="en-US" sz="3600" dirty="0"/>
            </a:br>
            <a:r>
              <a:rPr lang="en-US" sz="3600" dirty="0"/>
              <a:t>Exosome</a:t>
            </a:r>
          </a:p>
        </p:txBody>
      </p:sp>
      <p:sp>
        <p:nvSpPr>
          <p:cNvPr id="3" name="Title 21">
            <a:extLst>
              <a:ext uri="{FF2B5EF4-FFF2-40B4-BE49-F238E27FC236}">
                <a16:creationId xmlns:a16="http://schemas.microsoft.com/office/drawing/2014/main" id="{7C576155-6C01-D96C-27A7-B38BD914B62A}"/>
              </a:ext>
            </a:extLst>
          </p:cNvPr>
          <p:cNvSpPr txBox="1">
            <a:spLocks noChangeArrowheads="1"/>
          </p:cNvSpPr>
          <p:nvPr/>
        </p:nvSpPr>
        <p:spPr bwMode="auto">
          <a:xfrm>
            <a:off x="5257801" y="2538941"/>
            <a:ext cx="4944532" cy="52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spcAft>
                <a:spcPts val="600"/>
              </a:spcAft>
            </a:pPr>
            <a:r>
              <a:rPr lang="en-US" sz="1400" b="0" dirty="0">
                <a:solidFill>
                  <a:schemeClr val="tx1"/>
                </a:solidFill>
                <a:latin typeface="Gotham Book" panose="02000603040000090004" pitchFamily="2" charset="77"/>
              </a:rPr>
              <a:t>Exosome extracted from edelweiss, which is said to be a gift from nature for skin.</a:t>
            </a:r>
          </a:p>
        </p:txBody>
      </p:sp>
      <p:sp>
        <p:nvSpPr>
          <p:cNvPr id="9" name="TextBox 8">
            <a:extLst>
              <a:ext uri="{FF2B5EF4-FFF2-40B4-BE49-F238E27FC236}">
                <a16:creationId xmlns:a16="http://schemas.microsoft.com/office/drawing/2014/main" id="{B63B8FE1-9B02-F226-A925-B049D7F6C102}"/>
              </a:ext>
            </a:extLst>
          </p:cNvPr>
          <p:cNvSpPr txBox="1">
            <a:spLocks noChangeArrowheads="1"/>
          </p:cNvSpPr>
          <p:nvPr/>
        </p:nvSpPr>
        <p:spPr bwMode="auto">
          <a:xfrm>
            <a:off x="6218251" y="3870990"/>
            <a:ext cx="4793192" cy="22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50000"/>
              </a:lnSpc>
            </a:pPr>
            <a:r>
              <a:rPr lang="en-US" sz="1400" dirty="0" err="1">
                <a:latin typeface="Raleway" pitchFamily="2" charset="77"/>
              </a:rPr>
              <a:t>Glycoflavonoids</a:t>
            </a:r>
            <a:r>
              <a:rPr lang="en-US" sz="1400" dirty="0">
                <a:latin typeface="Raleway" pitchFamily="2" charset="77"/>
              </a:rPr>
              <a:t> and </a:t>
            </a:r>
            <a:r>
              <a:rPr lang="en-US" sz="1400" dirty="0" err="1">
                <a:latin typeface="Raleway" pitchFamily="2" charset="77"/>
              </a:rPr>
              <a:t>leontopodicacids</a:t>
            </a:r>
            <a:r>
              <a:rPr lang="en-US" sz="1400" dirty="0">
                <a:latin typeface="Raleway" pitchFamily="2" charset="77"/>
              </a:rPr>
              <a:t> soothe and protect the skin</a:t>
            </a:r>
          </a:p>
          <a:p>
            <a:pPr marL="285750" indent="-285750">
              <a:lnSpc>
                <a:spcPct val="150000"/>
              </a:lnSpc>
            </a:pPr>
            <a:r>
              <a:rPr lang="en-US" sz="1400" dirty="0">
                <a:latin typeface="Raleway" pitchFamily="2" charset="77"/>
              </a:rPr>
              <a:t>Helps to alleviate skin damage and aging caused by UV rays</a:t>
            </a:r>
          </a:p>
          <a:p>
            <a:pPr marL="285750" indent="-285750">
              <a:lnSpc>
                <a:spcPct val="150000"/>
              </a:lnSpc>
            </a:pPr>
            <a:r>
              <a:rPr lang="en-US" sz="1400" dirty="0">
                <a:latin typeface="Raleway" pitchFamily="2" charset="77"/>
              </a:rPr>
              <a:t>Prevents skin aging by suppressing active oxygen that causes skin aging</a:t>
            </a:r>
          </a:p>
        </p:txBody>
      </p:sp>
      <p:pic>
        <p:nvPicPr>
          <p:cNvPr id="7" name="Picture 6" descr="A white flower with green leaves&#10;&#10;Description automatically generated">
            <a:extLst>
              <a:ext uri="{FF2B5EF4-FFF2-40B4-BE49-F238E27FC236}">
                <a16:creationId xmlns:a16="http://schemas.microsoft.com/office/drawing/2014/main" id="{D356E547-9E2D-80BC-3584-2E82529C4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86" y="-155095"/>
            <a:ext cx="3146953" cy="3814488"/>
          </a:xfrm>
          <a:prstGeom prst="rect">
            <a:avLst/>
          </a:prstGeom>
        </p:spPr>
      </p:pic>
      <p:sp>
        <p:nvSpPr>
          <p:cNvPr id="8" name="Rectangle 7">
            <a:extLst>
              <a:ext uri="{FF2B5EF4-FFF2-40B4-BE49-F238E27FC236}">
                <a16:creationId xmlns:a16="http://schemas.microsoft.com/office/drawing/2014/main" id="{279BFBAA-C72D-D35C-4884-EE0FEA5660DC}"/>
              </a:ext>
            </a:extLst>
          </p:cNvPr>
          <p:cNvSpPr/>
          <p:nvPr/>
        </p:nvSpPr>
        <p:spPr>
          <a:xfrm>
            <a:off x="2514600" y="3132667"/>
            <a:ext cx="1929091" cy="575733"/>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Tree>
    <p:extLst>
      <p:ext uri="{BB962C8B-B14F-4D97-AF65-F5344CB8AC3E}">
        <p14:creationId xmlns:p14="http://schemas.microsoft.com/office/powerpoint/2010/main" val="1329070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 presetClass="entr" presetSubtype="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21" grpId="0"/>
      <p:bldP spid="22" grpId="0"/>
      <p:bldP spid="3" grpId="0"/>
      <p:bldP spid="9"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E3A31D-5B40-29AB-8E91-8EF3DFA12A6E}"/>
              </a:ext>
            </a:extLst>
          </p:cNvPr>
          <p:cNvSpPr/>
          <p:nvPr/>
        </p:nvSpPr>
        <p:spPr>
          <a:xfrm>
            <a:off x="723385" y="2936530"/>
            <a:ext cx="5118615" cy="3921469"/>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7" name="Rectangle 26">
            <a:extLst>
              <a:ext uri="{FF2B5EF4-FFF2-40B4-BE49-F238E27FC236}">
                <a16:creationId xmlns:a16="http://schemas.microsoft.com/office/drawing/2014/main" id="{DBACDE6D-A483-A446-8445-DF551EA9601B}"/>
              </a:ext>
            </a:extLst>
          </p:cNvPr>
          <p:cNvSpPr/>
          <p:nvPr/>
        </p:nvSpPr>
        <p:spPr>
          <a:xfrm>
            <a:off x="9710738" y="1408642"/>
            <a:ext cx="2481262" cy="2336801"/>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5" name="Rectangle 24">
            <a:extLst>
              <a:ext uri="{FF2B5EF4-FFF2-40B4-BE49-F238E27FC236}">
                <a16:creationId xmlns:a16="http://schemas.microsoft.com/office/drawing/2014/main" id="{8220570C-F305-1DD7-1CF6-22FB859113E7}"/>
              </a:ext>
            </a:extLst>
          </p:cNvPr>
          <p:cNvSpPr/>
          <p:nvPr/>
        </p:nvSpPr>
        <p:spPr>
          <a:xfrm>
            <a:off x="0" y="5868988"/>
            <a:ext cx="727075" cy="989012"/>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 name="Title 21">
            <a:extLst>
              <a:ext uri="{FF2B5EF4-FFF2-40B4-BE49-F238E27FC236}">
                <a16:creationId xmlns:a16="http://schemas.microsoft.com/office/drawing/2014/main" id="{2F6D28EA-8FCC-0554-C9F6-1CD06AAC3C26}"/>
              </a:ext>
            </a:extLst>
          </p:cNvPr>
          <p:cNvSpPr txBox="1">
            <a:spLocks noChangeArrowheads="1"/>
          </p:cNvSpPr>
          <p:nvPr/>
        </p:nvSpPr>
        <p:spPr bwMode="auto">
          <a:xfrm>
            <a:off x="660932" y="967317"/>
            <a:ext cx="540173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r>
              <a:rPr lang="en-US" sz="3600" dirty="0"/>
              <a:t>Edelweiss-Derived </a:t>
            </a:r>
            <a:br>
              <a:rPr lang="en-US" sz="3600" dirty="0"/>
            </a:br>
            <a:r>
              <a:rPr lang="en-US" sz="3600" dirty="0"/>
              <a:t>Exosome</a:t>
            </a:r>
          </a:p>
        </p:txBody>
      </p:sp>
      <p:sp>
        <p:nvSpPr>
          <p:cNvPr id="3" name="Title 21">
            <a:extLst>
              <a:ext uri="{FF2B5EF4-FFF2-40B4-BE49-F238E27FC236}">
                <a16:creationId xmlns:a16="http://schemas.microsoft.com/office/drawing/2014/main" id="{145E5792-687F-424D-F6E5-4FC89FCCBC66}"/>
              </a:ext>
            </a:extLst>
          </p:cNvPr>
          <p:cNvSpPr txBox="1">
            <a:spLocks noChangeArrowheads="1"/>
          </p:cNvSpPr>
          <p:nvPr/>
        </p:nvSpPr>
        <p:spPr bwMode="auto">
          <a:xfrm>
            <a:off x="660932" y="1991783"/>
            <a:ext cx="4944532" cy="52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spcAft>
                <a:spcPts val="600"/>
              </a:spcAft>
            </a:pPr>
            <a:r>
              <a:rPr lang="en-US" sz="1400" b="0" dirty="0">
                <a:solidFill>
                  <a:schemeClr val="tx1"/>
                </a:solidFill>
                <a:latin typeface="Gotham Book" panose="02000603040000090004" pitchFamily="2" charset="77"/>
              </a:rPr>
              <a:t>Exosome extracted from edelweiss, which is said to be a gift from nature for skin.</a:t>
            </a:r>
          </a:p>
        </p:txBody>
      </p:sp>
      <p:sp>
        <p:nvSpPr>
          <p:cNvPr id="7" name="TextBox 6">
            <a:extLst>
              <a:ext uri="{FF2B5EF4-FFF2-40B4-BE49-F238E27FC236}">
                <a16:creationId xmlns:a16="http://schemas.microsoft.com/office/drawing/2014/main" id="{43B9A7E7-2E19-326E-CA71-F4025C49DC69}"/>
              </a:ext>
            </a:extLst>
          </p:cNvPr>
          <p:cNvSpPr txBox="1">
            <a:spLocks noChangeArrowheads="1"/>
          </p:cNvSpPr>
          <p:nvPr/>
        </p:nvSpPr>
        <p:spPr bwMode="auto">
          <a:xfrm>
            <a:off x="960433" y="3593317"/>
            <a:ext cx="4559816" cy="237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50000"/>
              </a:lnSpc>
            </a:pPr>
            <a:r>
              <a:rPr lang="en-US" sz="1400" dirty="0">
                <a:latin typeface="Raleway" pitchFamily="2" charset="77"/>
              </a:rPr>
              <a:t>It is produced in the Multi-Vesicular body (MVB) in the cytoplasm and secreted into the apoplast.</a:t>
            </a:r>
          </a:p>
          <a:p>
            <a:pPr marL="285750" indent="-285750">
              <a:lnSpc>
                <a:spcPct val="150000"/>
              </a:lnSpc>
            </a:pPr>
            <a:r>
              <a:rPr lang="en-US" sz="1400" dirty="0">
                <a:latin typeface="Raleway" pitchFamily="2" charset="77"/>
              </a:rPr>
              <a:t>It binds to the receptor of the target cell and directly regulates the mechanism.</a:t>
            </a:r>
          </a:p>
          <a:p>
            <a:pPr marL="285750" indent="-285750">
              <a:lnSpc>
                <a:spcPct val="150000"/>
              </a:lnSpc>
            </a:pPr>
            <a:r>
              <a:rPr lang="en-US" sz="1400" dirty="0">
                <a:latin typeface="Raleway" pitchFamily="2" charset="77"/>
              </a:rPr>
              <a:t>Delivery of siRNA and RNA from donor cells.</a:t>
            </a:r>
          </a:p>
          <a:p>
            <a:pPr marL="285750" indent="-285750">
              <a:lnSpc>
                <a:spcPct val="150000"/>
              </a:lnSpc>
            </a:pPr>
            <a:r>
              <a:rPr lang="en-US" sz="1400" dirty="0">
                <a:latin typeface="Raleway" pitchFamily="2" charset="77"/>
              </a:rPr>
              <a:t>Acting as a carrier to deliver drugs.</a:t>
            </a:r>
          </a:p>
        </p:txBody>
      </p:sp>
      <p:sp>
        <p:nvSpPr>
          <p:cNvPr id="10" name="TextBox 9">
            <a:extLst>
              <a:ext uri="{FF2B5EF4-FFF2-40B4-BE49-F238E27FC236}">
                <a16:creationId xmlns:a16="http://schemas.microsoft.com/office/drawing/2014/main" id="{D1C5C2E5-14DB-114F-68AD-DD06E0944A26}"/>
              </a:ext>
            </a:extLst>
          </p:cNvPr>
          <p:cNvSpPr txBox="1">
            <a:spLocks noChangeArrowheads="1"/>
          </p:cNvSpPr>
          <p:nvPr/>
        </p:nvSpPr>
        <p:spPr bwMode="auto">
          <a:xfrm>
            <a:off x="960433" y="2993070"/>
            <a:ext cx="3027367" cy="45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800" b="1" dirty="0">
                <a:latin typeface="Raleway" pitchFamily="2" charset="77"/>
              </a:rPr>
              <a:t>01</a:t>
            </a:r>
            <a:r>
              <a:rPr lang="en-US" sz="1400" dirty="0">
                <a:latin typeface="Raleway" pitchFamily="2" charset="77"/>
              </a:rPr>
              <a:t> Edelweiss-Derived Exosome</a:t>
            </a:r>
          </a:p>
        </p:txBody>
      </p:sp>
      <p:sp>
        <p:nvSpPr>
          <p:cNvPr id="11" name="TextBox 10">
            <a:extLst>
              <a:ext uri="{FF2B5EF4-FFF2-40B4-BE49-F238E27FC236}">
                <a16:creationId xmlns:a16="http://schemas.microsoft.com/office/drawing/2014/main" id="{F70DC25E-8F6B-9A21-0243-C3078C3EA7DC}"/>
              </a:ext>
            </a:extLst>
          </p:cNvPr>
          <p:cNvSpPr txBox="1">
            <a:spLocks noChangeArrowheads="1"/>
          </p:cNvSpPr>
          <p:nvPr/>
        </p:nvSpPr>
        <p:spPr bwMode="auto">
          <a:xfrm>
            <a:off x="1002784" y="6174700"/>
            <a:ext cx="45598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buNone/>
            </a:pPr>
            <a:r>
              <a:rPr lang="en-US" sz="1000" i="1" dirty="0">
                <a:solidFill>
                  <a:schemeClr val="bg1"/>
                </a:solidFill>
                <a:latin typeface="Raleway" pitchFamily="2" charset="77"/>
              </a:rPr>
              <a:t>*Apoplast : space between cell membrane and cell wall</a:t>
            </a:r>
          </a:p>
        </p:txBody>
      </p:sp>
      <p:sp>
        <p:nvSpPr>
          <p:cNvPr id="12" name="Rectangle 11">
            <a:extLst>
              <a:ext uri="{FF2B5EF4-FFF2-40B4-BE49-F238E27FC236}">
                <a16:creationId xmlns:a16="http://schemas.microsoft.com/office/drawing/2014/main" id="{4ED0CF12-C5B7-A20C-3E53-74FDCC5865B9}"/>
              </a:ext>
            </a:extLst>
          </p:cNvPr>
          <p:cNvSpPr/>
          <p:nvPr/>
        </p:nvSpPr>
        <p:spPr>
          <a:xfrm>
            <a:off x="6366389" y="1092200"/>
            <a:ext cx="5118615" cy="5765800"/>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13" name="TextBox 12">
            <a:extLst>
              <a:ext uri="{FF2B5EF4-FFF2-40B4-BE49-F238E27FC236}">
                <a16:creationId xmlns:a16="http://schemas.microsoft.com/office/drawing/2014/main" id="{A5F30600-76B6-20B6-446B-2215B2F3C806}"/>
              </a:ext>
            </a:extLst>
          </p:cNvPr>
          <p:cNvSpPr txBox="1">
            <a:spLocks noChangeArrowheads="1"/>
          </p:cNvSpPr>
          <p:nvPr/>
        </p:nvSpPr>
        <p:spPr bwMode="auto">
          <a:xfrm>
            <a:off x="6671751" y="1765159"/>
            <a:ext cx="4559816" cy="464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50000"/>
              </a:lnSpc>
            </a:pPr>
            <a:r>
              <a:rPr lang="en-US" sz="1400" dirty="0">
                <a:latin typeface="Raleway" pitchFamily="2" charset="77"/>
              </a:rPr>
              <a:t>Can deliver anti-cancer or antioxidant factors to tumor cells</a:t>
            </a:r>
          </a:p>
          <a:p>
            <a:pPr marL="285750" indent="-285750">
              <a:lnSpc>
                <a:spcPct val="150000"/>
              </a:lnSpc>
            </a:pPr>
            <a:r>
              <a:rPr lang="en-US" sz="1400" dirty="0">
                <a:latin typeface="Raleway" pitchFamily="2" charset="77"/>
              </a:rPr>
              <a:t>Compared to synthetic nanomaterials, when reacting to normal host cells, it does not induce immune or inflammatory responses and does not cause toxicity, immunogenicity, or allergic problems.</a:t>
            </a:r>
          </a:p>
          <a:p>
            <a:pPr marL="285750" indent="-285750">
              <a:lnSpc>
                <a:spcPct val="150000"/>
              </a:lnSpc>
            </a:pPr>
            <a:r>
              <a:rPr lang="en-US" sz="1400" dirty="0">
                <a:latin typeface="Raleway" pitchFamily="2" charset="77"/>
              </a:rPr>
              <a:t>Can pass through cell membranes and has biocompatibility with mammalian cells</a:t>
            </a:r>
          </a:p>
          <a:p>
            <a:pPr marL="285750" indent="-285750">
              <a:lnSpc>
                <a:spcPct val="150000"/>
              </a:lnSpc>
            </a:pPr>
            <a:r>
              <a:rPr lang="en-US" sz="1400" dirty="0">
                <a:latin typeface="Raleway" pitchFamily="2" charset="77"/>
              </a:rPr>
              <a:t>It passes through the blood vessel and brain barrier, but does not pass through the placenta and does not affect the fetus, so it can be applied to pregnant women</a:t>
            </a:r>
          </a:p>
        </p:txBody>
      </p:sp>
      <p:sp>
        <p:nvSpPr>
          <p:cNvPr id="14" name="TextBox 13">
            <a:extLst>
              <a:ext uri="{FF2B5EF4-FFF2-40B4-BE49-F238E27FC236}">
                <a16:creationId xmlns:a16="http://schemas.microsoft.com/office/drawing/2014/main" id="{8E37BB9C-A323-7582-5978-D7748A184101}"/>
              </a:ext>
            </a:extLst>
          </p:cNvPr>
          <p:cNvSpPr txBox="1">
            <a:spLocks noChangeArrowheads="1"/>
          </p:cNvSpPr>
          <p:nvPr/>
        </p:nvSpPr>
        <p:spPr bwMode="auto">
          <a:xfrm>
            <a:off x="6671751" y="1164912"/>
            <a:ext cx="3027367" cy="45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800" b="1" dirty="0">
                <a:latin typeface="Raleway" pitchFamily="2" charset="77"/>
              </a:rPr>
              <a:t>02</a:t>
            </a:r>
            <a:r>
              <a:rPr lang="en-US" sz="1400" dirty="0">
                <a:latin typeface="Raleway" pitchFamily="2" charset="77"/>
              </a:rPr>
              <a:t> Plant-Derived Exosome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25" grpId="0" animBg="1"/>
      <p:bldP spid="2" grpId="0"/>
      <p:bldP spid="3" grpId="0"/>
      <p:bldP spid="7" grpId="0"/>
      <p:bldP spid="10" grpId="0"/>
      <p:bldP spid="11" grpId="0"/>
      <p:bldP spid="12" grpId="0"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444F80-8537-5902-A259-43113D202DAD}"/>
              </a:ext>
            </a:extLst>
          </p:cNvPr>
          <p:cNvSpPr/>
          <p:nvPr/>
        </p:nvSpPr>
        <p:spPr>
          <a:xfrm>
            <a:off x="0" y="3132667"/>
            <a:ext cx="12192000" cy="3725334"/>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10" name="Rectangle 9">
            <a:extLst>
              <a:ext uri="{FF2B5EF4-FFF2-40B4-BE49-F238E27FC236}">
                <a16:creationId xmlns:a16="http://schemas.microsoft.com/office/drawing/2014/main" id="{BBF08EED-29E6-A514-00A4-B62ECAD7B7EC}"/>
              </a:ext>
            </a:extLst>
          </p:cNvPr>
          <p:cNvSpPr/>
          <p:nvPr/>
        </p:nvSpPr>
        <p:spPr>
          <a:xfrm>
            <a:off x="4784725" y="1181100"/>
            <a:ext cx="7407275" cy="2100583"/>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7" name="Picture 6" descr="A white flower with green leaves&#10;&#10;Description automatically generated">
            <a:extLst>
              <a:ext uri="{FF2B5EF4-FFF2-40B4-BE49-F238E27FC236}">
                <a16:creationId xmlns:a16="http://schemas.microsoft.com/office/drawing/2014/main" id="{EAAFFF46-EA68-1C0B-2065-2396A3FFF45E}"/>
              </a:ext>
            </a:extLst>
          </p:cNvPr>
          <p:cNvPicPr>
            <a:picLocks noChangeAspect="1"/>
          </p:cNvPicPr>
          <p:nvPr/>
        </p:nvPicPr>
        <p:blipFill rotWithShape="1">
          <a:blip r:embed="rId2">
            <a:extLst>
              <a:ext uri="{28A0092B-C50C-407E-A947-70E740481C1C}">
                <a14:useLocalDpi xmlns:a14="http://schemas.microsoft.com/office/drawing/2010/main" val="0"/>
              </a:ext>
            </a:extLst>
          </a:blip>
          <a:srcRect l="1535" t="1" r="-3659" b="-11288"/>
          <a:stretch/>
        </p:blipFill>
        <p:spPr>
          <a:xfrm rot="13740000" flipV="1">
            <a:off x="-454208" y="-1160061"/>
            <a:ext cx="4347409" cy="5742467"/>
          </a:xfrm>
          <a:prstGeom prst="rect">
            <a:avLst/>
          </a:prstGeom>
        </p:spPr>
      </p:pic>
      <p:sp>
        <p:nvSpPr>
          <p:cNvPr id="11" name="Title 21">
            <a:extLst>
              <a:ext uri="{FF2B5EF4-FFF2-40B4-BE49-F238E27FC236}">
                <a16:creationId xmlns:a16="http://schemas.microsoft.com/office/drawing/2014/main" id="{96FC0248-59E6-0A13-CDB8-ABD343627C24}"/>
              </a:ext>
            </a:extLst>
          </p:cNvPr>
          <p:cNvSpPr>
            <a:spLocks noGrp="1" noChangeArrowheads="1"/>
          </p:cNvSpPr>
          <p:nvPr>
            <p:ph type="title"/>
          </p:nvPr>
        </p:nvSpPr>
        <p:spPr>
          <a:xfrm>
            <a:off x="5257801" y="1514475"/>
            <a:ext cx="5401732" cy="882650"/>
          </a:xfrm>
        </p:spPr>
        <p:txBody>
          <a:bodyPr/>
          <a:lstStyle/>
          <a:p>
            <a:r>
              <a:rPr lang="en-US" sz="3600" dirty="0"/>
              <a:t>Edelweiss-Derived </a:t>
            </a:r>
            <a:br>
              <a:rPr lang="en-US" sz="3600" dirty="0"/>
            </a:br>
            <a:r>
              <a:rPr lang="en-US" sz="3600" dirty="0"/>
              <a:t>Exosome</a:t>
            </a:r>
          </a:p>
        </p:txBody>
      </p:sp>
      <p:sp>
        <p:nvSpPr>
          <p:cNvPr id="12" name="Title 21">
            <a:extLst>
              <a:ext uri="{FF2B5EF4-FFF2-40B4-BE49-F238E27FC236}">
                <a16:creationId xmlns:a16="http://schemas.microsoft.com/office/drawing/2014/main" id="{5874F9D2-B94B-78C2-497F-8A78334578CA}"/>
              </a:ext>
            </a:extLst>
          </p:cNvPr>
          <p:cNvSpPr txBox="1">
            <a:spLocks noChangeArrowheads="1"/>
          </p:cNvSpPr>
          <p:nvPr/>
        </p:nvSpPr>
        <p:spPr bwMode="auto">
          <a:xfrm>
            <a:off x="5257801" y="2538941"/>
            <a:ext cx="4944532" cy="52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spcAft>
                <a:spcPts val="600"/>
              </a:spcAft>
            </a:pPr>
            <a:r>
              <a:rPr lang="en-US" sz="1400" b="0" dirty="0">
                <a:solidFill>
                  <a:schemeClr val="tx1"/>
                </a:solidFill>
                <a:latin typeface="Gotham Book" panose="02000603040000090004" pitchFamily="2" charset="77"/>
              </a:rPr>
              <a:t>Exosome extracted from edelweiss, which is said to be a gift from nature for skin.</a:t>
            </a:r>
          </a:p>
        </p:txBody>
      </p:sp>
      <p:grpSp>
        <p:nvGrpSpPr>
          <p:cNvPr id="5" name="Group 4">
            <a:extLst>
              <a:ext uri="{FF2B5EF4-FFF2-40B4-BE49-F238E27FC236}">
                <a16:creationId xmlns:a16="http://schemas.microsoft.com/office/drawing/2014/main" id="{B254D5E3-27BB-FB0C-87AA-0D5A60435043}"/>
              </a:ext>
            </a:extLst>
          </p:cNvPr>
          <p:cNvGrpSpPr/>
          <p:nvPr/>
        </p:nvGrpSpPr>
        <p:grpSpPr>
          <a:xfrm>
            <a:off x="829733" y="4135777"/>
            <a:ext cx="728134" cy="364067"/>
            <a:chOff x="829733" y="4826000"/>
            <a:chExt cx="728134" cy="364067"/>
          </a:xfrm>
        </p:grpSpPr>
        <p:sp>
          <p:nvSpPr>
            <p:cNvPr id="2" name="Rounded Rectangle 1">
              <a:extLst>
                <a:ext uri="{FF2B5EF4-FFF2-40B4-BE49-F238E27FC236}">
                  <a16:creationId xmlns:a16="http://schemas.microsoft.com/office/drawing/2014/main" id="{DB3BCB71-5C24-2BAD-2D47-4AF80E994E69}"/>
                </a:ext>
              </a:extLst>
            </p:cNvPr>
            <p:cNvSpPr/>
            <p:nvPr/>
          </p:nvSpPr>
          <p:spPr>
            <a:xfrm>
              <a:off x="829733" y="4826000"/>
              <a:ext cx="728134" cy="364067"/>
            </a:xfrm>
            <a:prstGeom prst="roundRect">
              <a:avLst>
                <a:gd name="adj" fmla="val 50000"/>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53DE3D-550C-9DB2-64CB-BFD5F1D28B9C}"/>
                </a:ext>
              </a:extLst>
            </p:cNvPr>
            <p:cNvSpPr txBox="1">
              <a:spLocks noChangeArrowheads="1"/>
            </p:cNvSpPr>
            <p:nvPr/>
          </p:nvSpPr>
          <p:spPr bwMode="auto">
            <a:xfrm>
              <a:off x="829733" y="4864917"/>
              <a:ext cx="728134"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Plant</a:t>
              </a:r>
            </a:p>
          </p:txBody>
        </p:sp>
      </p:grpSp>
      <p:grpSp>
        <p:nvGrpSpPr>
          <p:cNvPr id="15" name="Group 14">
            <a:extLst>
              <a:ext uri="{FF2B5EF4-FFF2-40B4-BE49-F238E27FC236}">
                <a16:creationId xmlns:a16="http://schemas.microsoft.com/office/drawing/2014/main" id="{2899142C-D116-8F28-B174-0939A7BEA4B4}"/>
              </a:ext>
            </a:extLst>
          </p:cNvPr>
          <p:cNvGrpSpPr/>
          <p:nvPr/>
        </p:nvGrpSpPr>
        <p:grpSpPr>
          <a:xfrm>
            <a:off x="2030022" y="4135777"/>
            <a:ext cx="2228712" cy="364067"/>
            <a:chOff x="3522133" y="4826000"/>
            <a:chExt cx="2228712" cy="364067"/>
          </a:xfrm>
        </p:grpSpPr>
        <p:sp>
          <p:nvSpPr>
            <p:cNvPr id="13" name="Rounded Rectangle 12">
              <a:extLst>
                <a:ext uri="{FF2B5EF4-FFF2-40B4-BE49-F238E27FC236}">
                  <a16:creationId xmlns:a16="http://schemas.microsoft.com/office/drawing/2014/main" id="{95D6B72B-3AEB-2528-F3D6-0FF0DE7A834D}"/>
                </a:ext>
              </a:extLst>
            </p:cNvPr>
            <p:cNvSpPr/>
            <p:nvPr/>
          </p:nvSpPr>
          <p:spPr>
            <a:xfrm>
              <a:off x="3522133" y="4826000"/>
              <a:ext cx="2228712" cy="364067"/>
            </a:xfrm>
            <a:prstGeom prst="roundRect">
              <a:avLst>
                <a:gd name="adj" fmla="val 50000"/>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3D5391-F164-000F-F343-CDFE11E2FB45}"/>
                </a:ext>
              </a:extLst>
            </p:cNvPr>
            <p:cNvSpPr txBox="1">
              <a:spLocks noChangeArrowheads="1"/>
            </p:cNvSpPr>
            <p:nvPr/>
          </p:nvSpPr>
          <p:spPr bwMode="auto">
            <a:xfrm>
              <a:off x="3522133" y="4864917"/>
              <a:ext cx="2228712"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1</a:t>
              </a:r>
              <a:r>
                <a:rPr lang="en-US" sz="1400" b="1" baseline="30000" dirty="0">
                  <a:solidFill>
                    <a:schemeClr val="bg1"/>
                  </a:solidFill>
                  <a:latin typeface="Raleway" pitchFamily="2" charset="77"/>
                </a:rPr>
                <a:t>st</a:t>
              </a:r>
              <a:r>
                <a:rPr lang="en-US" sz="1400" b="1" dirty="0">
                  <a:solidFill>
                    <a:schemeClr val="bg1"/>
                  </a:solidFill>
                  <a:latin typeface="Raleway" pitchFamily="2" charset="77"/>
                </a:rPr>
                <a:t> Plant Callus Culture</a:t>
              </a:r>
            </a:p>
          </p:txBody>
        </p:sp>
      </p:grpSp>
      <p:sp>
        <p:nvSpPr>
          <p:cNvPr id="24" name="Triangle 23">
            <a:extLst>
              <a:ext uri="{FF2B5EF4-FFF2-40B4-BE49-F238E27FC236}">
                <a16:creationId xmlns:a16="http://schemas.microsoft.com/office/drawing/2014/main" id="{959328FE-D05E-D1AD-6653-1F099FB1D4EF}"/>
              </a:ext>
            </a:extLst>
          </p:cNvPr>
          <p:cNvSpPr/>
          <p:nvPr/>
        </p:nvSpPr>
        <p:spPr>
          <a:xfrm rot="5400000">
            <a:off x="1689863" y="4237352"/>
            <a:ext cx="208162" cy="148896"/>
          </a:xfrm>
          <a:prstGeom prst="triangle">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45660F0-3C4B-71ED-E878-4C1E6F0E582E}"/>
              </a:ext>
            </a:extLst>
          </p:cNvPr>
          <p:cNvSpPr txBox="1">
            <a:spLocks noChangeArrowheads="1"/>
          </p:cNvSpPr>
          <p:nvPr/>
        </p:nvSpPr>
        <p:spPr bwMode="auto">
          <a:xfrm>
            <a:off x="723384" y="4786917"/>
            <a:ext cx="10537283" cy="45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800" b="1" dirty="0">
                <a:latin typeface="Raleway" pitchFamily="2" charset="77"/>
              </a:rPr>
              <a:t>02</a:t>
            </a:r>
            <a:r>
              <a:rPr lang="en-US" sz="1400" dirty="0">
                <a:latin typeface="Raleway" pitchFamily="2" charset="77"/>
              </a:rPr>
              <a:t> Donor Establishment of Independent Exosome Production/Isolation/Test Method</a:t>
            </a:r>
          </a:p>
        </p:txBody>
      </p:sp>
      <p:sp>
        <p:nvSpPr>
          <p:cNvPr id="27" name="TextBox 26">
            <a:extLst>
              <a:ext uri="{FF2B5EF4-FFF2-40B4-BE49-F238E27FC236}">
                <a16:creationId xmlns:a16="http://schemas.microsoft.com/office/drawing/2014/main" id="{E7E6E07E-668F-9405-FDAD-B42DD819EA82}"/>
              </a:ext>
            </a:extLst>
          </p:cNvPr>
          <p:cNvSpPr txBox="1">
            <a:spLocks noChangeArrowheads="1"/>
          </p:cNvSpPr>
          <p:nvPr/>
        </p:nvSpPr>
        <p:spPr bwMode="auto">
          <a:xfrm>
            <a:off x="723383" y="5332120"/>
            <a:ext cx="7082884" cy="9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r>
              <a:rPr lang="en-US" sz="1400" dirty="0">
                <a:latin typeface="Raleway" pitchFamily="2" charset="77"/>
              </a:rPr>
              <a:t>Production: Maximize exosome secretion</a:t>
            </a:r>
          </a:p>
          <a:p>
            <a:pPr marL="285750" indent="-285750"/>
            <a:r>
              <a:rPr lang="en-US" sz="1400" dirty="0">
                <a:latin typeface="Raleway" pitchFamily="2" charset="77"/>
              </a:rPr>
              <a:t>Isolation: High yield &amp; high purity exosome</a:t>
            </a:r>
          </a:p>
          <a:p>
            <a:pPr marL="285750" indent="-285750"/>
            <a:r>
              <a:rPr lang="en-US" sz="1400" dirty="0">
                <a:latin typeface="Raleway" pitchFamily="2" charset="77"/>
              </a:rPr>
              <a:t>Inspection: Introduction of the latest equipment</a:t>
            </a:r>
          </a:p>
        </p:txBody>
      </p:sp>
      <p:sp>
        <p:nvSpPr>
          <p:cNvPr id="21" name="TextBox 20">
            <a:extLst>
              <a:ext uri="{FF2B5EF4-FFF2-40B4-BE49-F238E27FC236}">
                <a16:creationId xmlns:a16="http://schemas.microsoft.com/office/drawing/2014/main" id="{EEC92247-0C4F-0DA8-36E5-FE2C726F48D4}"/>
              </a:ext>
            </a:extLst>
          </p:cNvPr>
          <p:cNvSpPr txBox="1">
            <a:spLocks noChangeArrowheads="1"/>
          </p:cNvSpPr>
          <p:nvPr/>
        </p:nvSpPr>
        <p:spPr bwMode="auto">
          <a:xfrm>
            <a:off x="723384" y="3492651"/>
            <a:ext cx="6083303" cy="45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800" b="1" dirty="0">
                <a:latin typeface="Raleway" pitchFamily="2" charset="77"/>
              </a:rPr>
              <a:t>01</a:t>
            </a:r>
            <a:r>
              <a:rPr lang="en-US" sz="1400" dirty="0">
                <a:latin typeface="Raleway" pitchFamily="2" charset="77"/>
              </a:rPr>
              <a:t> Establishment of Plant Callus Line-Up</a:t>
            </a:r>
          </a:p>
        </p:txBody>
      </p:sp>
      <p:grpSp>
        <p:nvGrpSpPr>
          <p:cNvPr id="16" name="Group 15">
            <a:extLst>
              <a:ext uri="{FF2B5EF4-FFF2-40B4-BE49-F238E27FC236}">
                <a16:creationId xmlns:a16="http://schemas.microsoft.com/office/drawing/2014/main" id="{357F3DD1-B9E8-00CA-29DD-1C315495C6D2}"/>
              </a:ext>
            </a:extLst>
          </p:cNvPr>
          <p:cNvGrpSpPr/>
          <p:nvPr/>
        </p:nvGrpSpPr>
        <p:grpSpPr>
          <a:xfrm>
            <a:off x="4730889" y="4135777"/>
            <a:ext cx="2296443" cy="364067"/>
            <a:chOff x="3522132" y="4826000"/>
            <a:chExt cx="2296443" cy="364067"/>
          </a:xfrm>
        </p:grpSpPr>
        <p:sp>
          <p:nvSpPr>
            <p:cNvPr id="17" name="Rounded Rectangle 16">
              <a:extLst>
                <a:ext uri="{FF2B5EF4-FFF2-40B4-BE49-F238E27FC236}">
                  <a16:creationId xmlns:a16="http://schemas.microsoft.com/office/drawing/2014/main" id="{0CA7AEDB-DBDC-25F2-A078-B762546BABB2}"/>
                </a:ext>
              </a:extLst>
            </p:cNvPr>
            <p:cNvSpPr/>
            <p:nvPr/>
          </p:nvSpPr>
          <p:spPr>
            <a:xfrm>
              <a:off x="3522133" y="4826000"/>
              <a:ext cx="2296442" cy="364067"/>
            </a:xfrm>
            <a:prstGeom prst="roundRect">
              <a:avLst>
                <a:gd name="adj" fmla="val 50000"/>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47063CB-6D0F-2DCD-ACFE-AA0E233A0CBB}"/>
                </a:ext>
              </a:extLst>
            </p:cNvPr>
            <p:cNvSpPr txBox="1">
              <a:spLocks noChangeArrowheads="1"/>
            </p:cNvSpPr>
            <p:nvPr/>
          </p:nvSpPr>
          <p:spPr bwMode="auto">
            <a:xfrm>
              <a:off x="3522132" y="4864917"/>
              <a:ext cx="229644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2nd Plant Callus Culture</a:t>
              </a:r>
            </a:p>
          </p:txBody>
        </p:sp>
      </p:grpSp>
      <p:sp>
        <p:nvSpPr>
          <p:cNvPr id="31" name="Triangle 30">
            <a:extLst>
              <a:ext uri="{FF2B5EF4-FFF2-40B4-BE49-F238E27FC236}">
                <a16:creationId xmlns:a16="http://schemas.microsoft.com/office/drawing/2014/main" id="{A23644D2-3C74-1DAE-C74A-81B11C509D89}"/>
              </a:ext>
            </a:extLst>
          </p:cNvPr>
          <p:cNvSpPr/>
          <p:nvPr/>
        </p:nvSpPr>
        <p:spPr>
          <a:xfrm rot="5400000">
            <a:off x="4390731" y="4237352"/>
            <a:ext cx="208162" cy="148896"/>
          </a:xfrm>
          <a:prstGeom prst="triangle">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345BDCA-8CBF-C491-43CC-3804F72E6AD5}"/>
              </a:ext>
            </a:extLst>
          </p:cNvPr>
          <p:cNvGrpSpPr/>
          <p:nvPr/>
        </p:nvGrpSpPr>
        <p:grpSpPr>
          <a:xfrm>
            <a:off x="7499488" y="4135777"/>
            <a:ext cx="1255045" cy="364067"/>
            <a:chOff x="3522133" y="4826000"/>
            <a:chExt cx="1255045" cy="364067"/>
          </a:xfrm>
        </p:grpSpPr>
        <p:sp>
          <p:nvSpPr>
            <p:cNvPr id="33" name="Rounded Rectangle 32">
              <a:extLst>
                <a:ext uri="{FF2B5EF4-FFF2-40B4-BE49-F238E27FC236}">
                  <a16:creationId xmlns:a16="http://schemas.microsoft.com/office/drawing/2014/main" id="{6CBCF19A-B2C5-5B59-EC43-B21E296C4BB5}"/>
                </a:ext>
              </a:extLst>
            </p:cNvPr>
            <p:cNvSpPr/>
            <p:nvPr/>
          </p:nvSpPr>
          <p:spPr>
            <a:xfrm>
              <a:off x="3522133" y="4826000"/>
              <a:ext cx="1255045" cy="364067"/>
            </a:xfrm>
            <a:prstGeom prst="roundRect">
              <a:avLst>
                <a:gd name="adj" fmla="val 50000"/>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F4F6168-4C26-17EF-7C50-44A7452AF7B2}"/>
                </a:ext>
              </a:extLst>
            </p:cNvPr>
            <p:cNvSpPr txBox="1">
              <a:spLocks noChangeArrowheads="1"/>
            </p:cNvSpPr>
            <p:nvPr/>
          </p:nvSpPr>
          <p:spPr bwMode="auto">
            <a:xfrm>
              <a:off x="3522133" y="4864917"/>
              <a:ext cx="1255045"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Percolation</a:t>
              </a:r>
            </a:p>
          </p:txBody>
        </p:sp>
      </p:grpSp>
      <p:sp>
        <p:nvSpPr>
          <p:cNvPr id="35" name="Triangle 34">
            <a:extLst>
              <a:ext uri="{FF2B5EF4-FFF2-40B4-BE49-F238E27FC236}">
                <a16:creationId xmlns:a16="http://schemas.microsoft.com/office/drawing/2014/main" id="{327D383B-8C41-9653-A0C9-011D15ACC2EA}"/>
              </a:ext>
            </a:extLst>
          </p:cNvPr>
          <p:cNvSpPr/>
          <p:nvPr/>
        </p:nvSpPr>
        <p:spPr>
          <a:xfrm rot="5400000">
            <a:off x="7159329" y="4237352"/>
            <a:ext cx="208162" cy="148896"/>
          </a:xfrm>
          <a:prstGeom prst="triangle">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1E93F43-D3E4-7897-A27A-54EC671F003E}"/>
              </a:ext>
            </a:extLst>
          </p:cNvPr>
          <p:cNvGrpSpPr/>
          <p:nvPr/>
        </p:nvGrpSpPr>
        <p:grpSpPr>
          <a:xfrm>
            <a:off x="9226689" y="4131354"/>
            <a:ext cx="1949311" cy="364067"/>
            <a:chOff x="3522133" y="4826000"/>
            <a:chExt cx="1949311" cy="364067"/>
          </a:xfrm>
        </p:grpSpPr>
        <p:sp>
          <p:nvSpPr>
            <p:cNvPr id="37" name="Rounded Rectangle 36">
              <a:extLst>
                <a:ext uri="{FF2B5EF4-FFF2-40B4-BE49-F238E27FC236}">
                  <a16:creationId xmlns:a16="http://schemas.microsoft.com/office/drawing/2014/main" id="{60B86954-80E5-3A73-7F6D-00A8B5401BAA}"/>
                </a:ext>
              </a:extLst>
            </p:cNvPr>
            <p:cNvSpPr/>
            <p:nvPr/>
          </p:nvSpPr>
          <p:spPr>
            <a:xfrm>
              <a:off x="3522133" y="4826000"/>
              <a:ext cx="1949311" cy="364067"/>
            </a:xfrm>
            <a:prstGeom prst="roundRect">
              <a:avLst>
                <a:gd name="adj" fmla="val 50000"/>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96830E1-F31E-E1D3-8BC9-4FF14E69A477}"/>
                </a:ext>
              </a:extLst>
            </p:cNvPr>
            <p:cNvSpPr txBox="1">
              <a:spLocks noChangeArrowheads="1"/>
            </p:cNvSpPr>
            <p:nvPr/>
          </p:nvSpPr>
          <p:spPr bwMode="auto">
            <a:xfrm>
              <a:off x="3522133" y="4864917"/>
              <a:ext cx="1949311"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Massive Production</a:t>
              </a:r>
            </a:p>
          </p:txBody>
        </p:sp>
      </p:grpSp>
      <p:sp>
        <p:nvSpPr>
          <p:cNvPr id="39" name="Triangle 38">
            <a:extLst>
              <a:ext uri="{FF2B5EF4-FFF2-40B4-BE49-F238E27FC236}">
                <a16:creationId xmlns:a16="http://schemas.microsoft.com/office/drawing/2014/main" id="{CFBD5B4A-0351-6F45-DA7B-9F47678F3183}"/>
              </a:ext>
            </a:extLst>
          </p:cNvPr>
          <p:cNvSpPr/>
          <p:nvPr/>
        </p:nvSpPr>
        <p:spPr>
          <a:xfrm rot="5400000">
            <a:off x="8886530" y="4232929"/>
            <a:ext cx="208162" cy="148896"/>
          </a:xfrm>
          <a:prstGeom prst="triangle">
            <a:avLst/>
          </a:prstGeom>
          <a:solidFill>
            <a:srgbClr val="556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153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P spid="11" grpId="0"/>
      <p:bldP spid="12" grpId="0"/>
      <p:bldP spid="4" grpId="0"/>
      <p:bldP spid="14" grpId="0"/>
      <p:bldP spid="26" grpId="0"/>
      <p:bldP spid="27" grpId="0"/>
      <p:bldP spid="21" grpId="0"/>
      <p:bldP spid="30" grpId="0"/>
      <p:bldP spid="34"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444F80-8537-5902-A259-43113D202DAD}"/>
              </a:ext>
            </a:extLst>
          </p:cNvPr>
          <p:cNvSpPr/>
          <p:nvPr/>
        </p:nvSpPr>
        <p:spPr>
          <a:xfrm>
            <a:off x="0" y="3132667"/>
            <a:ext cx="12192000" cy="3725334"/>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13" name="Rectangle 12">
            <a:extLst>
              <a:ext uri="{FF2B5EF4-FFF2-40B4-BE49-F238E27FC236}">
                <a16:creationId xmlns:a16="http://schemas.microsoft.com/office/drawing/2014/main" id="{F694AB1E-CFAB-3677-7F10-E190E8A9245B}"/>
              </a:ext>
            </a:extLst>
          </p:cNvPr>
          <p:cNvSpPr/>
          <p:nvPr/>
        </p:nvSpPr>
        <p:spPr>
          <a:xfrm>
            <a:off x="4784725" y="1181100"/>
            <a:ext cx="7407275" cy="2247900"/>
          </a:xfrm>
          <a:prstGeom prst="rect">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1" name="TextBox 20">
            <a:extLst>
              <a:ext uri="{FF2B5EF4-FFF2-40B4-BE49-F238E27FC236}">
                <a16:creationId xmlns:a16="http://schemas.microsoft.com/office/drawing/2014/main" id="{EEC92247-0C4F-0DA8-36E5-FE2C726F48D4}"/>
              </a:ext>
            </a:extLst>
          </p:cNvPr>
          <p:cNvSpPr txBox="1">
            <a:spLocks noChangeArrowheads="1"/>
          </p:cNvSpPr>
          <p:nvPr/>
        </p:nvSpPr>
        <p:spPr bwMode="auto">
          <a:xfrm>
            <a:off x="723384" y="4182874"/>
            <a:ext cx="6320883" cy="22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50000"/>
              </a:lnSpc>
            </a:pPr>
            <a:r>
              <a:rPr lang="en-US" sz="1400" dirty="0">
                <a:latin typeface="Raleway" pitchFamily="2" charset="77"/>
              </a:rPr>
              <a:t>Lactobacillus </a:t>
            </a:r>
            <a:r>
              <a:rPr lang="en-US" sz="1400" dirty="0" err="1">
                <a:latin typeface="Raleway" pitchFamily="2" charset="77"/>
              </a:rPr>
              <a:t>planatarum</a:t>
            </a:r>
            <a:endParaRPr lang="en-US" sz="1400" dirty="0">
              <a:latin typeface="Raleway" pitchFamily="2" charset="77"/>
            </a:endParaRPr>
          </a:p>
          <a:p>
            <a:pPr marL="285750" indent="-285750">
              <a:lnSpc>
                <a:spcPct val="150000"/>
              </a:lnSpc>
            </a:pPr>
            <a:r>
              <a:rPr lang="en-US" sz="1400" dirty="0">
                <a:latin typeface="Raleway" pitchFamily="2" charset="77"/>
              </a:rPr>
              <a:t>Skin in their 20’s contains about 1.23%, approximately 25 times more than those in their 50’s.</a:t>
            </a:r>
          </a:p>
          <a:p>
            <a:pPr marL="285750" indent="-285750">
              <a:lnSpc>
                <a:spcPct val="150000"/>
              </a:lnSpc>
            </a:pPr>
            <a:r>
              <a:rPr lang="en-US" sz="1400" dirty="0">
                <a:latin typeface="Raleway" pitchFamily="2" charset="77"/>
              </a:rPr>
              <a:t>Reduction of acne-causing strains, anti-inflammatory effect, increase in lactic acid bacteria, strengthening of skin immunity, skin moisturizing, regeneration, anti-aging, protective film formation, tone-up, etc.</a:t>
            </a:r>
          </a:p>
        </p:txBody>
      </p:sp>
      <p:sp>
        <p:nvSpPr>
          <p:cNvPr id="22" name="Title 21">
            <a:extLst>
              <a:ext uri="{FF2B5EF4-FFF2-40B4-BE49-F238E27FC236}">
                <a16:creationId xmlns:a16="http://schemas.microsoft.com/office/drawing/2014/main" id="{23C82560-C1AE-8A53-843E-BE070AF52792}"/>
              </a:ext>
            </a:extLst>
          </p:cNvPr>
          <p:cNvSpPr>
            <a:spLocks noGrp="1" noChangeArrowheads="1"/>
          </p:cNvSpPr>
          <p:nvPr>
            <p:ph type="title"/>
          </p:nvPr>
        </p:nvSpPr>
        <p:spPr>
          <a:xfrm>
            <a:off x="5257801" y="1514475"/>
            <a:ext cx="5401732" cy="882650"/>
          </a:xfrm>
        </p:spPr>
        <p:txBody>
          <a:bodyPr/>
          <a:lstStyle/>
          <a:p>
            <a:r>
              <a:rPr lang="en-US" sz="3600" dirty="0"/>
              <a:t>Skin Lactobacillus-Derived Exosome</a:t>
            </a:r>
          </a:p>
        </p:txBody>
      </p:sp>
      <p:sp>
        <p:nvSpPr>
          <p:cNvPr id="3" name="Title 21">
            <a:extLst>
              <a:ext uri="{FF2B5EF4-FFF2-40B4-BE49-F238E27FC236}">
                <a16:creationId xmlns:a16="http://schemas.microsoft.com/office/drawing/2014/main" id="{7C576155-6C01-D96C-27A7-B38BD914B62A}"/>
              </a:ext>
            </a:extLst>
          </p:cNvPr>
          <p:cNvSpPr txBox="1">
            <a:spLocks noChangeArrowheads="1"/>
          </p:cNvSpPr>
          <p:nvPr/>
        </p:nvSpPr>
        <p:spPr bwMode="auto">
          <a:xfrm>
            <a:off x="5257801" y="2381221"/>
            <a:ext cx="5401732" cy="93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r>
              <a:rPr lang="en-US" sz="1400" b="0" dirty="0">
                <a:solidFill>
                  <a:srgbClr val="501A73"/>
                </a:solidFill>
                <a:latin typeface="Gotham Book" panose="02000603040000090004" pitchFamily="2" charset="77"/>
              </a:rPr>
              <a:t>Made from fermented lactic acid bacteria from the skin of individuals in their 20’s, it is effective in skin whitening and</a:t>
            </a:r>
          </a:p>
          <a:p>
            <a:r>
              <a:rPr lang="en-US" sz="1400" b="0" dirty="0">
                <a:solidFill>
                  <a:srgbClr val="501A73"/>
                </a:solidFill>
                <a:latin typeface="Gotham Book" panose="02000603040000090004" pitchFamily="2" charset="77"/>
              </a:rPr>
              <a:t>anti-inflammatory effects.</a:t>
            </a:r>
          </a:p>
        </p:txBody>
      </p:sp>
      <p:sp>
        <p:nvSpPr>
          <p:cNvPr id="9" name="TextBox 8">
            <a:extLst>
              <a:ext uri="{FF2B5EF4-FFF2-40B4-BE49-F238E27FC236}">
                <a16:creationId xmlns:a16="http://schemas.microsoft.com/office/drawing/2014/main" id="{B63B8FE1-9B02-F226-A925-B049D7F6C102}"/>
              </a:ext>
            </a:extLst>
          </p:cNvPr>
          <p:cNvSpPr txBox="1">
            <a:spLocks noChangeArrowheads="1"/>
          </p:cNvSpPr>
          <p:nvPr/>
        </p:nvSpPr>
        <p:spPr bwMode="auto">
          <a:xfrm>
            <a:off x="7264664" y="3664784"/>
            <a:ext cx="4352926" cy="276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50000"/>
              </a:lnSpc>
            </a:pPr>
            <a:r>
              <a:rPr lang="en-US" sz="1400" dirty="0">
                <a:latin typeface="Raleway" pitchFamily="2" charset="77"/>
              </a:rPr>
              <a:t>Identification of skin-derived lactic acid bacteria with more accurate sequencing technology than before isolation and identification of skin strains</a:t>
            </a:r>
          </a:p>
          <a:p>
            <a:pPr marL="285750" indent="-285750">
              <a:lnSpc>
                <a:spcPct val="150000"/>
              </a:lnSpc>
            </a:pPr>
            <a:r>
              <a:rPr lang="en-US" sz="1400" dirty="0">
                <a:latin typeface="Raleway" pitchFamily="2" charset="77"/>
              </a:rPr>
              <a:t>Confirmation of lactic acid bacteria as a result of microorganism isolation and DNA identification from skin isolation of lactic acid bacteria from the skin of individuals in their 20’s</a:t>
            </a:r>
          </a:p>
        </p:txBody>
      </p:sp>
      <p:sp>
        <p:nvSpPr>
          <p:cNvPr id="5" name="Oval 4">
            <a:extLst>
              <a:ext uri="{FF2B5EF4-FFF2-40B4-BE49-F238E27FC236}">
                <a16:creationId xmlns:a16="http://schemas.microsoft.com/office/drawing/2014/main" id="{1B253F01-285B-A0BF-6973-AA22077E5C9B}"/>
              </a:ext>
            </a:extLst>
          </p:cNvPr>
          <p:cNvSpPr/>
          <p:nvPr/>
        </p:nvSpPr>
        <p:spPr>
          <a:xfrm flipH="1">
            <a:off x="574410" y="408828"/>
            <a:ext cx="3635905" cy="3645125"/>
          </a:xfrm>
          <a:prstGeom prst="ellipse">
            <a:avLst/>
          </a:prstGeom>
          <a:blipFill>
            <a:blip r:embed="rId2"/>
            <a:srcRect/>
            <a:stretch>
              <a:fillRect l="-62147" r="-14566" b="-22746"/>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410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 presetClass="entr" presetSubtype="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21" grpId="0"/>
      <p:bldP spid="22" grpId="0"/>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1">
            <a:extLst>
              <a:ext uri="{FF2B5EF4-FFF2-40B4-BE49-F238E27FC236}">
                <a16:creationId xmlns:a16="http://schemas.microsoft.com/office/drawing/2014/main" id="{3F59E28B-DF55-FEAB-6B40-87F5072FA82F}"/>
              </a:ext>
            </a:extLst>
          </p:cNvPr>
          <p:cNvSpPr>
            <a:spLocks noGrp="1" noChangeArrowheads="1"/>
          </p:cNvSpPr>
          <p:nvPr>
            <p:ph type="title"/>
          </p:nvPr>
        </p:nvSpPr>
        <p:spPr>
          <a:xfrm>
            <a:off x="660932" y="965200"/>
            <a:ext cx="5401732" cy="882650"/>
          </a:xfrm>
        </p:spPr>
        <p:txBody>
          <a:bodyPr/>
          <a:lstStyle/>
          <a:p>
            <a:pPr algn="l"/>
            <a:r>
              <a:rPr lang="en-US" sz="3600" dirty="0"/>
              <a:t>Skin Lactobacillus-Derived Exosome</a:t>
            </a:r>
          </a:p>
        </p:txBody>
      </p:sp>
      <p:sp>
        <p:nvSpPr>
          <p:cNvPr id="5" name="Title 21">
            <a:extLst>
              <a:ext uri="{FF2B5EF4-FFF2-40B4-BE49-F238E27FC236}">
                <a16:creationId xmlns:a16="http://schemas.microsoft.com/office/drawing/2014/main" id="{81554748-1941-73CC-DE55-AF302A83F060}"/>
              </a:ext>
            </a:extLst>
          </p:cNvPr>
          <p:cNvSpPr txBox="1">
            <a:spLocks noChangeArrowheads="1"/>
          </p:cNvSpPr>
          <p:nvPr/>
        </p:nvSpPr>
        <p:spPr bwMode="auto">
          <a:xfrm>
            <a:off x="6062664" y="937993"/>
            <a:ext cx="5401732" cy="93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r>
              <a:rPr lang="en-US" sz="1400" b="0" dirty="0">
                <a:solidFill>
                  <a:srgbClr val="501A73"/>
                </a:solidFill>
                <a:latin typeface="Gotham Book" panose="02000603040000090004" pitchFamily="2" charset="77"/>
              </a:rPr>
              <a:t>Made from fermented lactic acid bacteria from the skin of individuals in their 20’s, it is effective in skin whitening and</a:t>
            </a:r>
          </a:p>
          <a:p>
            <a:r>
              <a:rPr lang="en-US" sz="1400" b="0" dirty="0">
                <a:solidFill>
                  <a:srgbClr val="501A73"/>
                </a:solidFill>
                <a:latin typeface="Gotham Book" panose="02000603040000090004" pitchFamily="2" charset="77"/>
              </a:rPr>
              <a:t>anti-inflammatory effects.</a:t>
            </a:r>
          </a:p>
        </p:txBody>
      </p:sp>
      <p:sp>
        <p:nvSpPr>
          <p:cNvPr id="15" name="TextBox 14">
            <a:extLst>
              <a:ext uri="{FF2B5EF4-FFF2-40B4-BE49-F238E27FC236}">
                <a16:creationId xmlns:a16="http://schemas.microsoft.com/office/drawing/2014/main" id="{009FC74F-9D8F-E42A-F852-CC63585DA7EC}"/>
              </a:ext>
            </a:extLst>
          </p:cNvPr>
          <p:cNvSpPr txBox="1">
            <a:spLocks noChangeArrowheads="1"/>
          </p:cNvSpPr>
          <p:nvPr/>
        </p:nvSpPr>
        <p:spPr bwMode="auto">
          <a:xfrm>
            <a:off x="1468775" y="6087302"/>
            <a:ext cx="9254449" cy="37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400" dirty="0">
                <a:latin typeface="Raleway" pitchFamily="2" charset="77"/>
              </a:rPr>
              <a:t>Confirmation of reduction of acne-causing strains and increase of lactic acid bacteria after application</a:t>
            </a:r>
          </a:p>
        </p:txBody>
      </p:sp>
      <p:sp>
        <p:nvSpPr>
          <p:cNvPr id="17" name="TextBox 16">
            <a:extLst>
              <a:ext uri="{FF2B5EF4-FFF2-40B4-BE49-F238E27FC236}">
                <a16:creationId xmlns:a16="http://schemas.microsoft.com/office/drawing/2014/main" id="{1550CED2-7315-69C4-79CB-FA8C0D40409C}"/>
              </a:ext>
            </a:extLst>
          </p:cNvPr>
          <p:cNvSpPr txBox="1">
            <a:spLocks noChangeArrowheads="1"/>
          </p:cNvSpPr>
          <p:nvPr/>
        </p:nvSpPr>
        <p:spPr bwMode="auto">
          <a:xfrm>
            <a:off x="1384300" y="5836284"/>
            <a:ext cx="94234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800" dirty="0">
                <a:solidFill>
                  <a:srgbClr val="663F96"/>
                </a:solidFill>
                <a:latin typeface="Raleway" pitchFamily="2" charset="77"/>
              </a:rPr>
              <a:t>[ Comparison graph before and after application ]</a:t>
            </a:r>
          </a:p>
        </p:txBody>
      </p:sp>
      <p:pic>
        <p:nvPicPr>
          <p:cNvPr id="3" name="Picture 2" descr="A diagram of a variety of colors&#10;&#10;Description automatically generated with medium confidence">
            <a:extLst>
              <a:ext uri="{FF2B5EF4-FFF2-40B4-BE49-F238E27FC236}">
                <a16:creationId xmlns:a16="http://schemas.microsoft.com/office/drawing/2014/main" id="{082A758B-CA69-5726-B4C9-64C8BBE0D0FF}"/>
              </a:ext>
            </a:extLst>
          </p:cNvPr>
          <p:cNvPicPr>
            <a:picLocks noChangeAspect="1"/>
          </p:cNvPicPr>
          <p:nvPr/>
        </p:nvPicPr>
        <p:blipFill rotWithShape="1">
          <a:blip r:embed="rId2">
            <a:extLst>
              <a:ext uri="{28A0092B-C50C-407E-A947-70E740481C1C}">
                <a14:useLocalDpi xmlns:a14="http://schemas.microsoft.com/office/drawing/2010/main" val="0"/>
              </a:ext>
            </a:extLst>
          </a:blip>
          <a:srcRect l="1652" t="1" r="1524" b="1008"/>
          <a:stretch/>
        </p:blipFill>
        <p:spPr>
          <a:xfrm>
            <a:off x="660932" y="2094759"/>
            <a:ext cx="5121303" cy="3373168"/>
          </a:xfrm>
          <a:prstGeom prst="rect">
            <a:avLst/>
          </a:prstGeom>
        </p:spPr>
      </p:pic>
      <p:pic>
        <p:nvPicPr>
          <p:cNvPr id="7" name="Picture 6" descr="A diagram of a variety of colors&#10;&#10;Description automatically generated with medium confidence">
            <a:extLst>
              <a:ext uri="{FF2B5EF4-FFF2-40B4-BE49-F238E27FC236}">
                <a16:creationId xmlns:a16="http://schemas.microsoft.com/office/drawing/2014/main" id="{DC1E2C68-79D4-2388-B18F-C331EEDA4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185" y="2094759"/>
            <a:ext cx="5504123" cy="340752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073EDF-B472-63AD-D842-C2BC871C476B}"/>
              </a:ext>
            </a:extLst>
          </p:cNvPr>
          <p:cNvSpPr/>
          <p:nvPr/>
        </p:nvSpPr>
        <p:spPr>
          <a:xfrm>
            <a:off x="0" y="3429000"/>
            <a:ext cx="5695950" cy="3429000"/>
          </a:xfrm>
          <a:prstGeom prst="rect">
            <a:avLst/>
          </a:prstGeom>
          <a:solidFill>
            <a:srgbClr val="311E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8" name="TextBox 7">
            <a:extLst>
              <a:ext uri="{FF2B5EF4-FFF2-40B4-BE49-F238E27FC236}">
                <a16:creationId xmlns:a16="http://schemas.microsoft.com/office/drawing/2014/main" id="{09D782DE-3BFD-0BEE-C90D-FF1FDF5FD6C0}"/>
              </a:ext>
            </a:extLst>
          </p:cNvPr>
          <p:cNvSpPr txBox="1">
            <a:spLocks noChangeArrowheads="1"/>
          </p:cNvSpPr>
          <p:nvPr/>
        </p:nvSpPr>
        <p:spPr bwMode="auto">
          <a:xfrm>
            <a:off x="5866342" y="1490367"/>
            <a:ext cx="4210050" cy="102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400" dirty="0" err="1">
                <a:latin typeface="Raleway" pitchFamily="2" charset="77"/>
              </a:rPr>
              <a:t>Exotop’s</a:t>
            </a:r>
            <a:r>
              <a:rPr lang="en-US" sz="1400" dirty="0">
                <a:latin typeface="Raleway" pitchFamily="2" charset="77"/>
              </a:rPr>
              <a:t>™ unique combination of three types of exosomes is more effective for skin regeneration, inflammation relief, and whitening.</a:t>
            </a:r>
          </a:p>
        </p:txBody>
      </p:sp>
      <p:sp>
        <p:nvSpPr>
          <p:cNvPr id="2" name="Rectangle 1">
            <a:extLst>
              <a:ext uri="{FF2B5EF4-FFF2-40B4-BE49-F238E27FC236}">
                <a16:creationId xmlns:a16="http://schemas.microsoft.com/office/drawing/2014/main" id="{AD0109E2-4121-2204-6333-08899BA55658}"/>
              </a:ext>
            </a:extLst>
          </p:cNvPr>
          <p:cNvSpPr/>
          <p:nvPr/>
        </p:nvSpPr>
        <p:spPr>
          <a:xfrm>
            <a:off x="0" y="1233488"/>
            <a:ext cx="4940830" cy="5624512"/>
          </a:xfrm>
          <a:prstGeom prst="rect">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6" name="Picture 5" descr="A white text on a black background&#10;&#10;Description automatically generated">
            <a:extLst>
              <a:ext uri="{FF2B5EF4-FFF2-40B4-BE49-F238E27FC236}">
                <a16:creationId xmlns:a16="http://schemas.microsoft.com/office/drawing/2014/main" id="{4730A870-A208-1846-C684-99333E38F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7" y="1346200"/>
            <a:ext cx="4499427" cy="1312333"/>
          </a:xfrm>
          <a:prstGeom prst="rect">
            <a:avLst/>
          </a:prstGeom>
        </p:spPr>
      </p:pic>
      <p:sp>
        <p:nvSpPr>
          <p:cNvPr id="12" name="Oval 11">
            <a:extLst>
              <a:ext uri="{FF2B5EF4-FFF2-40B4-BE49-F238E27FC236}">
                <a16:creationId xmlns:a16="http://schemas.microsoft.com/office/drawing/2014/main" id="{2918FFCE-16C6-DF63-A5C8-C0A8F8BAE117}"/>
              </a:ext>
            </a:extLst>
          </p:cNvPr>
          <p:cNvSpPr/>
          <p:nvPr/>
        </p:nvSpPr>
        <p:spPr>
          <a:xfrm>
            <a:off x="2173157" y="2971799"/>
            <a:ext cx="1024715" cy="1024715"/>
          </a:xfrm>
          <a:prstGeom prst="ellipse">
            <a:avLst/>
          </a:prstGeom>
          <a:blipFill dpi="0" rotWithShape="1">
            <a:blip r:embed="rId3"/>
            <a:srcRect/>
            <a:stretch>
              <a:fillRect l="-25356" t="12" r="-18626" b="12"/>
            </a:stretch>
          </a:bli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A397E1-9061-E8AC-A652-027C4C2B347B}"/>
              </a:ext>
            </a:extLst>
          </p:cNvPr>
          <p:cNvSpPr/>
          <p:nvPr/>
        </p:nvSpPr>
        <p:spPr>
          <a:xfrm>
            <a:off x="3407031" y="2966507"/>
            <a:ext cx="1024478" cy="1024715"/>
          </a:xfrm>
          <a:prstGeom prst="ellipse">
            <a:avLst/>
          </a:prstGeom>
          <a:blipFill dpi="0" rotWithShape="1">
            <a:blip r:embed="rId4"/>
            <a:srcRect/>
            <a:stretch>
              <a:fillRect l="-6000" t="-13985" r="-54000" b="-45977"/>
            </a:stretch>
          </a:bli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DA2E14-B236-0B63-2FE1-23D4AC852233}"/>
              </a:ext>
            </a:extLst>
          </p:cNvPr>
          <p:cNvSpPr/>
          <p:nvPr/>
        </p:nvSpPr>
        <p:spPr>
          <a:xfrm>
            <a:off x="939283" y="2966508"/>
            <a:ext cx="1024715" cy="1024715"/>
          </a:xfrm>
          <a:prstGeom prst="ellipse">
            <a:avLst/>
          </a:prstGeom>
          <a:blipFill>
            <a:blip r:embed="rId5"/>
            <a:stretch>
              <a:fillRect l="-21983" r="-21983"/>
            </a:stretch>
          </a:bli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5E0932B-698E-5BFC-4774-45B4325D054B}"/>
              </a:ext>
            </a:extLst>
          </p:cNvPr>
          <p:cNvSpPr txBox="1">
            <a:spLocks noChangeArrowheads="1"/>
          </p:cNvSpPr>
          <p:nvPr/>
        </p:nvSpPr>
        <p:spPr bwMode="auto">
          <a:xfrm>
            <a:off x="863083" y="4236443"/>
            <a:ext cx="421005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1400" b="1" dirty="0">
                <a:solidFill>
                  <a:schemeClr val="bg1"/>
                </a:solidFill>
                <a:latin typeface="Raleway" pitchFamily="2" charset="77"/>
              </a:rPr>
              <a:t>Classification:</a:t>
            </a:r>
          </a:p>
          <a:p>
            <a:pPr>
              <a:lnSpc>
                <a:spcPct val="100000"/>
              </a:lnSpc>
              <a:buNone/>
            </a:pPr>
            <a:r>
              <a:rPr lang="en-US" sz="1400" dirty="0">
                <a:solidFill>
                  <a:schemeClr val="bg1"/>
                </a:solidFill>
                <a:latin typeface="Raleway" pitchFamily="2" charset="77"/>
              </a:rPr>
              <a:t>Adipose-derived Stem Cell Exosome</a:t>
            </a:r>
          </a:p>
          <a:p>
            <a:pPr>
              <a:lnSpc>
                <a:spcPct val="100000"/>
              </a:lnSpc>
              <a:buNone/>
            </a:pPr>
            <a:r>
              <a:rPr lang="en-US" sz="1400" dirty="0">
                <a:solidFill>
                  <a:schemeClr val="bg1"/>
                </a:solidFill>
                <a:latin typeface="Raleway" pitchFamily="2" charset="77"/>
              </a:rPr>
              <a:t>Edelweiss-Derived Exosome</a:t>
            </a:r>
          </a:p>
          <a:p>
            <a:pPr>
              <a:lnSpc>
                <a:spcPct val="100000"/>
              </a:lnSpc>
              <a:buNone/>
            </a:pPr>
            <a:r>
              <a:rPr lang="en-US" sz="1400" dirty="0">
                <a:solidFill>
                  <a:schemeClr val="bg1"/>
                </a:solidFill>
                <a:latin typeface="Raleway" pitchFamily="2" charset="77"/>
              </a:rPr>
              <a:t>Skin Lactobacillus-derived exosome</a:t>
            </a:r>
          </a:p>
        </p:txBody>
      </p:sp>
      <p:pic>
        <p:nvPicPr>
          <p:cNvPr id="23" name="Picture 22">
            <a:extLst>
              <a:ext uri="{FF2B5EF4-FFF2-40B4-BE49-F238E27FC236}">
                <a16:creationId xmlns:a16="http://schemas.microsoft.com/office/drawing/2014/main" id="{C44B69A9-13AB-7DF3-681D-C500C2DBF942}"/>
              </a:ext>
            </a:extLst>
          </p:cNvPr>
          <p:cNvPicPr>
            <a:picLocks noChangeAspect="1"/>
          </p:cNvPicPr>
          <p:nvPr/>
        </p:nvPicPr>
        <p:blipFill>
          <a:blip r:embed="rId6"/>
          <a:stretch>
            <a:fillRect/>
          </a:stretch>
        </p:blipFill>
        <p:spPr>
          <a:xfrm>
            <a:off x="5969000" y="2918084"/>
            <a:ext cx="1277290" cy="1021832"/>
          </a:xfrm>
          <a:prstGeom prst="rect">
            <a:avLst/>
          </a:prstGeom>
        </p:spPr>
      </p:pic>
      <p:sp>
        <p:nvSpPr>
          <p:cNvPr id="24" name="TextBox 23">
            <a:extLst>
              <a:ext uri="{FF2B5EF4-FFF2-40B4-BE49-F238E27FC236}">
                <a16:creationId xmlns:a16="http://schemas.microsoft.com/office/drawing/2014/main" id="{4A78B356-ED23-F779-DDF3-D0CF5ED1AF1D}"/>
              </a:ext>
            </a:extLst>
          </p:cNvPr>
          <p:cNvSpPr txBox="1">
            <a:spLocks noChangeArrowheads="1"/>
          </p:cNvSpPr>
          <p:nvPr/>
        </p:nvSpPr>
        <p:spPr bwMode="auto">
          <a:xfrm>
            <a:off x="7491942" y="3124814"/>
            <a:ext cx="4210050" cy="6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buNone/>
            </a:pPr>
            <a:r>
              <a:rPr lang="en-US" sz="1400" b="1" dirty="0">
                <a:latin typeface="Raleway" pitchFamily="2" charset="77"/>
              </a:rPr>
              <a:t>Manufacturing Facility:</a:t>
            </a:r>
          </a:p>
          <a:p>
            <a:pPr>
              <a:buNone/>
            </a:pPr>
            <a:r>
              <a:rPr lang="en-US" sz="1400" dirty="0">
                <a:latin typeface="Raleway" pitchFamily="2" charset="77"/>
              </a:rPr>
              <a:t>Class 100 (Aseptic Process Clean Facility 1B)</a:t>
            </a:r>
          </a:p>
        </p:txBody>
      </p:sp>
      <p:pic>
        <p:nvPicPr>
          <p:cNvPr id="25" name="Picture 24">
            <a:extLst>
              <a:ext uri="{FF2B5EF4-FFF2-40B4-BE49-F238E27FC236}">
                <a16:creationId xmlns:a16="http://schemas.microsoft.com/office/drawing/2014/main" id="{497F2AAE-3A0A-6DEA-8F58-917EAB55A3EC}"/>
              </a:ext>
            </a:extLst>
          </p:cNvPr>
          <p:cNvPicPr>
            <a:picLocks noChangeAspect="1"/>
          </p:cNvPicPr>
          <p:nvPr/>
        </p:nvPicPr>
        <p:blipFill>
          <a:blip r:embed="rId7"/>
          <a:stretch>
            <a:fillRect/>
          </a:stretch>
        </p:blipFill>
        <p:spPr>
          <a:xfrm>
            <a:off x="6963538" y="4070088"/>
            <a:ext cx="762177" cy="1023998"/>
          </a:xfrm>
          <a:prstGeom prst="rect">
            <a:avLst/>
          </a:prstGeom>
        </p:spPr>
      </p:pic>
      <p:sp>
        <p:nvSpPr>
          <p:cNvPr id="26" name="TextBox 25">
            <a:extLst>
              <a:ext uri="{FF2B5EF4-FFF2-40B4-BE49-F238E27FC236}">
                <a16:creationId xmlns:a16="http://schemas.microsoft.com/office/drawing/2014/main" id="{20BDD281-8FA1-0975-22AF-0C4734E77714}"/>
              </a:ext>
            </a:extLst>
          </p:cNvPr>
          <p:cNvSpPr txBox="1">
            <a:spLocks noChangeArrowheads="1"/>
          </p:cNvSpPr>
          <p:nvPr/>
        </p:nvSpPr>
        <p:spPr bwMode="auto">
          <a:xfrm>
            <a:off x="7971367" y="4225480"/>
            <a:ext cx="4210050" cy="6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buNone/>
            </a:pPr>
            <a:r>
              <a:rPr lang="en-US" sz="1400" b="1" dirty="0">
                <a:latin typeface="Raleway" pitchFamily="2" charset="77"/>
              </a:rPr>
              <a:t>Formulation:</a:t>
            </a:r>
          </a:p>
          <a:p>
            <a:pPr>
              <a:buNone/>
            </a:pPr>
            <a:r>
              <a:rPr lang="en-US" sz="1400" dirty="0">
                <a:latin typeface="Raleway" pitchFamily="2" charset="77"/>
              </a:rPr>
              <a:t>Liquid</a:t>
            </a:r>
          </a:p>
        </p:txBody>
      </p:sp>
      <p:pic>
        <p:nvPicPr>
          <p:cNvPr id="27" name="Picture 26">
            <a:extLst>
              <a:ext uri="{FF2B5EF4-FFF2-40B4-BE49-F238E27FC236}">
                <a16:creationId xmlns:a16="http://schemas.microsoft.com/office/drawing/2014/main" id="{67F7ECF5-67A0-5A2C-43B5-37EE5961BB8C}"/>
              </a:ext>
            </a:extLst>
          </p:cNvPr>
          <p:cNvPicPr>
            <a:picLocks noChangeAspect="1"/>
          </p:cNvPicPr>
          <p:nvPr/>
        </p:nvPicPr>
        <p:blipFill>
          <a:blip r:embed="rId8"/>
          <a:stretch>
            <a:fillRect/>
          </a:stretch>
        </p:blipFill>
        <p:spPr>
          <a:xfrm>
            <a:off x="6277152" y="5395312"/>
            <a:ext cx="969138" cy="847996"/>
          </a:xfrm>
          <a:prstGeom prst="rect">
            <a:avLst/>
          </a:prstGeom>
        </p:spPr>
      </p:pic>
      <p:sp>
        <p:nvSpPr>
          <p:cNvPr id="28" name="TextBox 27">
            <a:extLst>
              <a:ext uri="{FF2B5EF4-FFF2-40B4-BE49-F238E27FC236}">
                <a16:creationId xmlns:a16="http://schemas.microsoft.com/office/drawing/2014/main" id="{B042B42F-6574-0906-F529-06C277D709FB}"/>
              </a:ext>
            </a:extLst>
          </p:cNvPr>
          <p:cNvSpPr txBox="1">
            <a:spLocks noChangeArrowheads="1"/>
          </p:cNvSpPr>
          <p:nvPr/>
        </p:nvSpPr>
        <p:spPr bwMode="auto">
          <a:xfrm>
            <a:off x="7491942" y="5288909"/>
            <a:ext cx="4210050" cy="106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buNone/>
            </a:pPr>
            <a:r>
              <a:rPr lang="en-US" sz="1400" b="1" dirty="0">
                <a:latin typeface="Raleway" pitchFamily="2" charset="77"/>
              </a:rPr>
              <a:t>Characteristics:</a:t>
            </a:r>
          </a:p>
          <a:p>
            <a:pPr>
              <a:lnSpc>
                <a:spcPct val="100000"/>
              </a:lnSpc>
              <a:buNone/>
            </a:pPr>
            <a:r>
              <a:rPr lang="en-US" sz="1400" dirty="0">
                <a:latin typeface="Raleway" pitchFamily="2" charset="77"/>
              </a:rPr>
              <a:t>In the culture process, antibiotics are not used at all and class 100 manufacturing overcomes the limitations of existing culture medium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anim calcmode="lin" valueType="num">
                                      <p:cBhvr>
                                        <p:cTn id="31" dur="500" fill="hold"/>
                                        <p:tgtEl>
                                          <p:spTgt spid="26"/>
                                        </p:tgtEl>
                                        <p:attrNameLst>
                                          <p:attrName>ppt_x</p:attrName>
                                        </p:attrNameLst>
                                      </p:cBhvr>
                                      <p:tavLst>
                                        <p:tav tm="0">
                                          <p:val>
                                            <p:strVal val="#ppt_x"/>
                                          </p:val>
                                        </p:tav>
                                        <p:tav tm="100000">
                                          <p:val>
                                            <p:strVal val="#ppt_x"/>
                                          </p:val>
                                        </p:tav>
                                      </p:tavLst>
                                    </p:anim>
                                    <p:anim calcmode="lin" valueType="num">
                                      <p:cBhvr>
                                        <p:cTn id="32" dur="500" fill="hold"/>
                                        <p:tgtEl>
                                          <p:spTgt spid="2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anim calcmode="lin" valueType="num">
                                      <p:cBhvr>
                                        <p:cTn id="36" dur="500" fill="hold"/>
                                        <p:tgtEl>
                                          <p:spTgt spid="28"/>
                                        </p:tgtEl>
                                        <p:attrNameLst>
                                          <p:attrName>ppt_x</p:attrName>
                                        </p:attrNameLst>
                                      </p:cBhvr>
                                      <p:tavLst>
                                        <p:tav tm="0">
                                          <p:val>
                                            <p:strVal val="#ppt_x"/>
                                          </p:val>
                                        </p:tav>
                                        <p:tav tm="100000">
                                          <p:val>
                                            <p:strVal val="#ppt_x"/>
                                          </p:val>
                                        </p:tav>
                                      </p:tavLst>
                                    </p:anim>
                                    <p:anim calcmode="lin" valueType="num">
                                      <p:cBhvr>
                                        <p:cTn id="3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2" grpId="0" animBg="1"/>
      <p:bldP spid="20" grpId="0"/>
      <p:bldP spid="24"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073EDF-B472-63AD-D842-C2BC871C476B}"/>
              </a:ext>
            </a:extLst>
          </p:cNvPr>
          <p:cNvSpPr/>
          <p:nvPr/>
        </p:nvSpPr>
        <p:spPr>
          <a:xfrm>
            <a:off x="0" y="3429000"/>
            <a:ext cx="5695950" cy="3429000"/>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8" name="TextBox 7">
            <a:extLst>
              <a:ext uri="{FF2B5EF4-FFF2-40B4-BE49-F238E27FC236}">
                <a16:creationId xmlns:a16="http://schemas.microsoft.com/office/drawing/2014/main" id="{09D782DE-3BFD-0BEE-C90D-FF1FDF5FD6C0}"/>
              </a:ext>
            </a:extLst>
          </p:cNvPr>
          <p:cNvSpPr txBox="1">
            <a:spLocks noChangeArrowheads="1"/>
          </p:cNvSpPr>
          <p:nvPr/>
        </p:nvSpPr>
        <p:spPr bwMode="auto">
          <a:xfrm>
            <a:off x="5866342" y="1490367"/>
            <a:ext cx="4210050" cy="102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400" dirty="0" err="1">
                <a:latin typeface="Raleway" pitchFamily="2" charset="77"/>
              </a:rPr>
              <a:t>Exotop’s</a:t>
            </a:r>
            <a:r>
              <a:rPr lang="en-US" sz="1400" dirty="0">
                <a:latin typeface="Raleway" pitchFamily="2" charset="77"/>
              </a:rPr>
              <a:t>™ unique combination of three types of exosomes is more effective for skin regeneration, inflammation relief, and whitening.</a:t>
            </a:r>
          </a:p>
        </p:txBody>
      </p:sp>
      <p:sp>
        <p:nvSpPr>
          <p:cNvPr id="2" name="Rectangle 1">
            <a:extLst>
              <a:ext uri="{FF2B5EF4-FFF2-40B4-BE49-F238E27FC236}">
                <a16:creationId xmlns:a16="http://schemas.microsoft.com/office/drawing/2014/main" id="{AD0109E2-4121-2204-6333-08899BA55658}"/>
              </a:ext>
            </a:extLst>
          </p:cNvPr>
          <p:cNvSpPr/>
          <p:nvPr/>
        </p:nvSpPr>
        <p:spPr>
          <a:xfrm>
            <a:off x="0" y="1233488"/>
            <a:ext cx="4940830" cy="5624512"/>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6" name="Picture 5">
            <a:extLst>
              <a:ext uri="{FF2B5EF4-FFF2-40B4-BE49-F238E27FC236}">
                <a16:creationId xmlns:a16="http://schemas.microsoft.com/office/drawing/2014/main" id="{4730A870-A208-1846-C684-99333E38FF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267" y="1346200"/>
            <a:ext cx="4499427" cy="1312332"/>
          </a:xfrm>
          <a:prstGeom prst="rect">
            <a:avLst/>
          </a:prstGeom>
        </p:spPr>
      </p:pic>
      <p:sp>
        <p:nvSpPr>
          <p:cNvPr id="20" name="TextBox 19">
            <a:extLst>
              <a:ext uri="{FF2B5EF4-FFF2-40B4-BE49-F238E27FC236}">
                <a16:creationId xmlns:a16="http://schemas.microsoft.com/office/drawing/2014/main" id="{25E0932B-698E-5BFC-4774-45B4325D054B}"/>
              </a:ext>
            </a:extLst>
          </p:cNvPr>
          <p:cNvSpPr txBox="1">
            <a:spLocks noChangeArrowheads="1"/>
          </p:cNvSpPr>
          <p:nvPr/>
        </p:nvSpPr>
        <p:spPr bwMode="auto">
          <a:xfrm>
            <a:off x="863083" y="2995548"/>
            <a:ext cx="3822611" cy="259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1400" b="1" dirty="0">
                <a:latin typeface="Raleway" pitchFamily="2" charset="77"/>
              </a:rPr>
              <a:t>Ingredients:</a:t>
            </a:r>
          </a:p>
          <a:p>
            <a:pPr>
              <a:lnSpc>
                <a:spcPct val="150000"/>
              </a:lnSpc>
              <a:buNone/>
            </a:pPr>
            <a:r>
              <a:rPr lang="en-US" sz="1400" dirty="0">
                <a:latin typeface="Raleway" pitchFamily="2" charset="77"/>
              </a:rPr>
              <a:t>High-purity exosome, about 250 kinds of cytokines, growth factors, ECM</a:t>
            </a:r>
          </a:p>
          <a:p>
            <a:pPr>
              <a:lnSpc>
                <a:spcPct val="150000"/>
              </a:lnSpc>
              <a:buNone/>
            </a:pPr>
            <a:r>
              <a:rPr lang="en-US" sz="1400" dirty="0">
                <a:latin typeface="Raleway" pitchFamily="2" charset="77"/>
              </a:rPr>
              <a:t>High-purity exosomes, </a:t>
            </a:r>
            <a:r>
              <a:rPr lang="en-US" sz="1400" dirty="0" err="1">
                <a:latin typeface="Raleway" pitchFamily="2" charset="77"/>
              </a:rPr>
              <a:t>glycoflavonoids</a:t>
            </a:r>
            <a:r>
              <a:rPr lang="en-US" sz="1400" dirty="0">
                <a:latin typeface="Raleway" pitchFamily="2" charset="77"/>
              </a:rPr>
              <a:t>, </a:t>
            </a:r>
            <a:r>
              <a:rPr lang="en-US" sz="1400" dirty="0" err="1">
                <a:latin typeface="Raleway" pitchFamily="2" charset="77"/>
              </a:rPr>
              <a:t>leontopodic</a:t>
            </a:r>
            <a:r>
              <a:rPr lang="en-US" sz="1400" dirty="0">
                <a:latin typeface="Raleway" pitchFamily="2" charset="77"/>
              </a:rPr>
              <a:t> acid</a:t>
            </a:r>
          </a:p>
          <a:p>
            <a:pPr>
              <a:lnSpc>
                <a:spcPct val="150000"/>
              </a:lnSpc>
              <a:buNone/>
            </a:pPr>
            <a:r>
              <a:rPr lang="en-US" sz="1400" dirty="0">
                <a:latin typeface="Raleway" pitchFamily="2" charset="77"/>
              </a:rPr>
              <a:t>High-purity exosome (Lactobacillus </a:t>
            </a:r>
            <a:r>
              <a:rPr lang="en-US" sz="1400" dirty="0" err="1">
                <a:latin typeface="Raleway" pitchFamily="2" charset="77"/>
              </a:rPr>
              <a:t>sp</a:t>
            </a:r>
            <a:r>
              <a:rPr lang="en-US" sz="1400" dirty="0">
                <a:latin typeface="Raleway" pitchFamily="2" charset="77"/>
              </a:rPr>
              <a:t>, active ingredient of Postbiotics)</a:t>
            </a:r>
          </a:p>
        </p:txBody>
      </p:sp>
      <p:pic>
        <p:nvPicPr>
          <p:cNvPr id="22" name="Picture 21">
            <a:extLst>
              <a:ext uri="{FF2B5EF4-FFF2-40B4-BE49-F238E27FC236}">
                <a16:creationId xmlns:a16="http://schemas.microsoft.com/office/drawing/2014/main" id="{9DC4D504-3E77-F2A6-0868-EDA2223D6C50}"/>
              </a:ext>
            </a:extLst>
          </p:cNvPr>
          <p:cNvPicPr>
            <a:picLocks noChangeAspect="1"/>
          </p:cNvPicPr>
          <p:nvPr/>
        </p:nvPicPr>
        <p:blipFill>
          <a:blip r:embed="rId3"/>
          <a:stretch>
            <a:fillRect/>
          </a:stretch>
        </p:blipFill>
        <p:spPr>
          <a:xfrm>
            <a:off x="5969000" y="5262146"/>
            <a:ext cx="889206" cy="1016236"/>
          </a:xfrm>
          <a:prstGeom prst="rect">
            <a:avLst/>
          </a:prstGeom>
        </p:spPr>
      </p:pic>
      <p:sp>
        <p:nvSpPr>
          <p:cNvPr id="24" name="TextBox 23">
            <a:extLst>
              <a:ext uri="{FF2B5EF4-FFF2-40B4-BE49-F238E27FC236}">
                <a16:creationId xmlns:a16="http://schemas.microsoft.com/office/drawing/2014/main" id="{4A78B356-ED23-F779-DDF3-D0CF5ED1AF1D}"/>
              </a:ext>
            </a:extLst>
          </p:cNvPr>
          <p:cNvSpPr txBox="1">
            <a:spLocks noChangeArrowheads="1"/>
          </p:cNvSpPr>
          <p:nvPr/>
        </p:nvSpPr>
        <p:spPr bwMode="auto">
          <a:xfrm>
            <a:off x="7071783" y="3124814"/>
            <a:ext cx="4061884"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1400" b="1" dirty="0">
                <a:latin typeface="Raleway" pitchFamily="2" charset="77"/>
              </a:rPr>
              <a:t>Efficacy:</a:t>
            </a:r>
          </a:p>
          <a:p>
            <a:pPr>
              <a:lnSpc>
                <a:spcPct val="100000"/>
              </a:lnSpc>
              <a:buNone/>
            </a:pPr>
            <a:r>
              <a:rPr lang="en-US" sz="1400" dirty="0">
                <a:latin typeface="Raleway" pitchFamily="2" charset="77"/>
              </a:rPr>
              <a:t>Promotes cell division, growth and differentiation</a:t>
            </a:r>
          </a:p>
          <a:p>
            <a:pPr>
              <a:lnSpc>
                <a:spcPct val="100000"/>
              </a:lnSpc>
              <a:buNone/>
            </a:pPr>
            <a:r>
              <a:rPr lang="en-US" sz="1400" dirty="0">
                <a:latin typeface="Raleway" pitchFamily="2" charset="77"/>
              </a:rPr>
              <a:t>Skin soothing/protection, skin damage and aging relief</a:t>
            </a:r>
          </a:p>
          <a:p>
            <a:pPr>
              <a:lnSpc>
                <a:spcPct val="100000"/>
              </a:lnSpc>
              <a:buNone/>
            </a:pPr>
            <a:r>
              <a:rPr lang="en-US" sz="1400" dirty="0">
                <a:latin typeface="Raleway" pitchFamily="2" charset="77"/>
              </a:rPr>
              <a:t>Regeneration, anti-inflammatory, immune regulation, tone up</a:t>
            </a:r>
          </a:p>
        </p:txBody>
      </p:sp>
      <p:sp>
        <p:nvSpPr>
          <p:cNvPr id="28" name="TextBox 27">
            <a:extLst>
              <a:ext uri="{FF2B5EF4-FFF2-40B4-BE49-F238E27FC236}">
                <a16:creationId xmlns:a16="http://schemas.microsoft.com/office/drawing/2014/main" id="{B042B42F-6574-0906-F529-06C277D709FB}"/>
              </a:ext>
            </a:extLst>
          </p:cNvPr>
          <p:cNvSpPr txBox="1">
            <a:spLocks noChangeArrowheads="1"/>
          </p:cNvSpPr>
          <p:nvPr/>
        </p:nvSpPr>
        <p:spPr bwMode="auto">
          <a:xfrm>
            <a:off x="7071783" y="5466078"/>
            <a:ext cx="4210050" cy="6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buNone/>
            </a:pPr>
            <a:r>
              <a:rPr lang="en-US" sz="1400" b="1" dirty="0">
                <a:latin typeface="Raleway" pitchFamily="2" charset="77"/>
              </a:rPr>
              <a:t>Cycle:</a:t>
            </a:r>
          </a:p>
          <a:p>
            <a:pPr>
              <a:buNone/>
            </a:pPr>
            <a:r>
              <a:rPr lang="en-US" sz="1400" dirty="0">
                <a:latin typeface="Raleway" pitchFamily="2" charset="77"/>
              </a:rPr>
              <a:t>1~2 times/month</a:t>
            </a:r>
          </a:p>
        </p:txBody>
      </p:sp>
      <p:pic>
        <p:nvPicPr>
          <p:cNvPr id="3" name="Picture 2">
            <a:extLst>
              <a:ext uri="{FF2B5EF4-FFF2-40B4-BE49-F238E27FC236}">
                <a16:creationId xmlns:a16="http://schemas.microsoft.com/office/drawing/2014/main" id="{8008231C-9F24-B9B8-57AC-62248AADE0C7}"/>
              </a:ext>
            </a:extLst>
          </p:cNvPr>
          <p:cNvPicPr>
            <a:picLocks noChangeAspect="1"/>
          </p:cNvPicPr>
          <p:nvPr/>
        </p:nvPicPr>
        <p:blipFill>
          <a:blip r:embed="rId4"/>
          <a:stretch>
            <a:fillRect/>
          </a:stretch>
        </p:blipFill>
        <p:spPr>
          <a:xfrm>
            <a:off x="5969000" y="3091561"/>
            <a:ext cx="829733" cy="1106311"/>
          </a:xfrm>
          <a:prstGeom prst="rect">
            <a:avLst/>
          </a:prstGeom>
        </p:spPr>
      </p:pic>
    </p:spTree>
    <p:extLst>
      <p:ext uri="{BB962C8B-B14F-4D97-AF65-F5344CB8AC3E}">
        <p14:creationId xmlns:p14="http://schemas.microsoft.com/office/powerpoint/2010/main" val="41354481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2" grpId="0" animBg="1"/>
      <p:bldP spid="20" grpId="0"/>
      <p:bldP spid="24"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E8ED032-A4B3-B396-4313-F48D3D76E0BB}"/>
              </a:ext>
            </a:extLst>
          </p:cNvPr>
          <p:cNvSpPr/>
          <p:nvPr/>
        </p:nvSpPr>
        <p:spPr>
          <a:xfrm>
            <a:off x="6645275" y="1049338"/>
            <a:ext cx="5546725" cy="5808662"/>
          </a:xfrm>
          <a:prstGeom prst="rect">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3" name="Rectangle 32">
            <a:extLst>
              <a:ext uri="{FF2B5EF4-FFF2-40B4-BE49-F238E27FC236}">
                <a16:creationId xmlns:a16="http://schemas.microsoft.com/office/drawing/2014/main" id="{3C6CB085-1B5F-24BE-B054-29193E1A609F}"/>
              </a:ext>
            </a:extLst>
          </p:cNvPr>
          <p:cNvSpPr/>
          <p:nvPr/>
        </p:nvSpPr>
        <p:spPr>
          <a:xfrm>
            <a:off x="0" y="6208713"/>
            <a:ext cx="650875" cy="649287"/>
          </a:xfrm>
          <a:prstGeom prst="rect">
            <a:avLst/>
          </a:prstGeom>
          <a:solidFill>
            <a:srgbClr val="DBA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9" name="Title 1200">
            <a:extLst>
              <a:ext uri="{FF2B5EF4-FFF2-40B4-BE49-F238E27FC236}">
                <a16:creationId xmlns:a16="http://schemas.microsoft.com/office/drawing/2014/main" id="{53CDEDEB-8A81-858B-4CD7-BEE74038462D}"/>
              </a:ext>
            </a:extLst>
          </p:cNvPr>
          <p:cNvSpPr>
            <a:spLocks noGrp="1" noChangeArrowheads="1"/>
          </p:cNvSpPr>
          <p:nvPr>
            <p:ph type="title"/>
          </p:nvPr>
        </p:nvSpPr>
        <p:spPr>
          <a:xfrm>
            <a:off x="613308" y="3807883"/>
            <a:ext cx="3294062" cy="831850"/>
          </a:xfrm>
        </p:spPr>
        <p:txBody>
          <a:bodyPr anchor="b"/>
          <a:lstStyle/>
          <a:p>
            <a:pPr algn="ctr" eaLnBrk="1" hangingPunct="1"/>
            <a:r>
              <a:rPr lang="en-ID" altLang="en-US" dirty="0"/>
              <a:t>EXOTOP™</a:t>
            </a:r>
          </a:p>
        </p:txBody>
      </p:sp>
      <p:sp>
        <p:nvSpPr>
          <p:cNvPr id="5" name="Title 1200">
            <a:extLst>
              <a:ext uri="{FF2B5EF4-FFF2-40B4-BE49-F238E27FC236}">
                <a16:creationId xmlns:a16="http://schemas.microsoft.com/office/drawing/2014/main" id="{967C9236-7C87-A656-B302-C459983842C4}"/>
              </a:ext>
            </a:extLst>
          </p:cNvPr>
          <p:cNvSpPr txBox="1">
            <a:spLocks noChangeArrowheads="1"/>
          </p:cNvSpPr>
          <p:nvPr/>
        </p:nvSpPr>
        <p:spPr bwMode="auto">
          <a:xfrm>
            <a:off x="769938" y="2014539"/>
            <a:ext cx="2811462" cy="213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ctr" eaLnBrk="1" hangingPunct="1"/>
            <a:r>
              <a:rPr lang="en-ID" altLang="en-US" sz="15000" dirty="0">
                <a:solidFill>
                  <a:srgbClr val="501A73"/>
                </a:solidFill>
              </a:rPr>
              <a:t>2</a:t>
            </a:r>
          </a:p>
        </p:txBody>
      </p:sp>
      <p:pic>
        <p:nvPicPr>
          <p:cNvPr id="4" name="Picture 3" descr="A purple liquid with bubbles&#10;&#10;Description automatically generated with medium confidence">
            <a:extLst>
              <a:ext uri="{FF2B5EF4-FFF2-40B4-BE49-F238E27FC236}">
                <a16:creationId xmlns:a16="http://schemas.microsoft.com/office/drawing/2014/main" id="{3B0227F2-2994-491D-B99F-8A91860C2291}"/>
              </a:ext>
            </a:extLst>
          </p:cNvPr>
          <p:cNvPicPr>
            <a:picLocks noChangeAspect="1"/>
          </p:cNvPicPr>
          <p:nvPr/>
        </p:nvPicPr>
        <p:blipFill rotWithShape="1">
          <a:blip r:embed="rId2">
            <a:extLst>
              <a:ext uri="{28A0092B-C50C-407E-A947-70E740481C1C}">
                <a14:useLocalDpi xmlns:a14="http://schemas.microsoft.com/office/drawing/2010/main" val="0"/>
              </a:ext>
            </a:extLst>
          </a:blip>
          <a:srcRect r="16273"/>
          <a:stretch/>
        </p:blipFill>
        <p:spPr>
          <a:xfrm>
            <a:off x="4419600" y="1332767"/>
            <a:ext cx="7772400" cy="4783015"/>
          </a:xfrm>
          <a:prstGeom prst="rect">
            <a:avLst/>
          </a:prstGeom>
        </p:spPr>
      </p:pic>
      <p:pic>
        <p:nvPicPr>
          <p:cNvPr id="10" name="Picture 9" descr="A purple drop of water on a black background&#10;&#10;Description automatically generated">
            <a:extLst>
              <a:ext uri="{FF2B5EF4-FFF2-40B4-BE49-F238E27FC236}">
                <a16:creationId xmlns:a16="http://schemas.microsoft.com/office/drawing/2014/main" id="{44A107D7-519B-AF5B-FDA8-AB8344D0D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996" y="1932431"/>
            <a:ext cx="4853608" cy="2993138"/>
          </a:xfrm>
          <a:prstGeom prst="rect">
            <a:avLst/>
          </a:prstGeom>
        </p:spPr>
      </p:pic>
    </p:spTree>
    <p:extLst>
      <p:ext uri="{BB962C8B-B14F-4D97-AF65-F5344CB8AC3E}">
        <p14:creationId xmlns:p14="http://schemas.microsoft.com/office/powerpoint/2010/main" val="1144040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9"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and white background&#10;&#10;Description automatically generated">
            <a:extLst>
              <a:ext uri="{FF2B5EF4-FFF2-40B4-BE49-F238E27FC236}">
                <a16:creationId xmlns:a16="http://schemas.microsoft.com/office/drawing/2014/main" id="{B0F1717C-48C2-8032-8F44-2752ACE2CFB8}"/>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2" name="Title 21">
            <a:extLst>
              <a:ext uri="{FF2B5EF4-FFF2-40B4-BE49-F238E27FC236}">
                <a16:creationId xmlns:a16="http://schemas.microsoft.com/office/drawing/2014/main" id="{6121564C-F020-FCB1-8768-666BC2F647C8}"/>
              </a:ext>
            </a:extLst>
          </p:cNvPr>
          <p:cNvSpPr>
            <a:spLocks noGrp="1" noChangeArrowheads="1"/>
          </p:cNvSpPr>
          <p:nvPr>
            <p:ph type="title"/>
          </p:nvPr>
        </p:nvSpPr>
        <p:spPr>
          <a:xfrm>
            <a:off x="660932" y="965200"/>
            <a:ext cx="5401732" cy="882650"/>
          </a:xfrm>
        </p:spPr>
        <p:txBody>
          <a:bodyPr/>
          <a:lstStyle/>
          <a:p>
            <a:pPr algn="l"/>
            <a:r>
              <a:rPr lang="en-US" sz="3600" dirty="0">
                <a:solidFill>
                  <a:srgbClr val="663F96"/>
                </a:solidFill>
              </a:rPr>
              <a:t>3 Different Types </a:t>
            </a:r>
            <a:br>
              <a:rPr lang="en-US" sz="3600" dirty="0">
                <a:solidFill>
                  <a:srgbClr val="663F96"/>
                </a:solidFill>
              </a:rPr>
            </a:br>
            <a:r>
              <a:rPr lang="en-US" sz="3600" dirty="0">
                <a:solidFill>
                  <a:srgbClr val="663F96"/>
                </a:solidFill>
              </a:rPr>
              <a:t>of Exosomes</a:t>
            </a:r>
          </a:p>
        </p:txBody>
      </p:sp>
      <p:sp>
        <p:nvSpPr>
          <p:cNvPr id="15" name="Rounded Rectangle 14">
            <a:extLst>
              <a:ext uri="{FF2B5EF4-FFF2-40B4-BE49-F238E27FC236}">
                <a16:creationId xmlns:a16="http://schemas.microsoft.com/office/drawing/2014/main" id="{7047022D-4088-A1B3-75BA-B0BB5622530C}"/>
              </a:ext>
            </a:extLst>
          </p:cNvPr>
          <p:cNvSpPr/>
          <p:nvPr/>
        </p:nvSpPr>
        <p:spPr>
          <a:xfrm>
            <a:off x="0" y="2133600"/>
            <a:ext cx="5892800" cy="2286000"/>
          </a:xfrm>
          <a:prstGeom prst="roundRect">
            <a:avLst>
              <a:gd name="adj" fmla="val 0"/>
            </a:avLst>
          </a:prstGeom>
          <a:gradFill flip="none" rotWithShape="1">
            <a:gsLst>
              <a:gs pos="0">
                <a:srgbClr val="663F96">
                  <a:alpha val="57964"/>
                </a:srgbClr>
              </a:gs>
              <a:gs pos="47000">
                <a:srgbClr val="311E49">
                  <a:alpha val="72477"/>
                </a:srgbClr>
              </a:gs>
              <a:gs pos="100000">
                <a:srgbClr val="AE6CFF">
                  <a:alpha val="57000"/>
                </a:srgbClr>
              </a:gs>
            </a:gsLst>
            <a:path path="circle">
              <a:fillToRect t="100000" r="100000"/>
            </a:path>
            <a:tileRect l="-100000" b="-100000"/>
          </a:gradFill>
          <a:ln>
            <a:noFill/>
          </a:ln>
          <a:effectLst>
            <a:outerShdw blurRad="237400" dist="117272"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21">
            <a:extLst>
              <a:ext uri="{FF2B5EF4-FFF2-40B4-BE49-F238E27FC236}">
                <a16:creationId xmlns:a16="http://schemas.microsoft.com/office/drawing/2014/main" id="{81451CC1-B8BE-9621-B960-A1EAB0548C04}"/>
              </a:ext>
            </a:extLst>
          </p:cNvPr>
          <p:cNvSpPr txBox="1">
            <a:spLocks noChangeArrowheads="1"/>
          </p:cNvSpPr>
          <p:nvPr/>
        </p:nvSpPr>
        <p:spPr bwMode="auto">
          <a:xfrm>
            <a:off x="660932" y="2377326"/>
            <a:ext cx="5401732" cy="169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nSpc>
                <a:spcPct val="150000"/>
              </a:lnSpc>
            </a:pPr>
            <a:r>
              <a:rPr lang="en-US" sz="1600" b="0" dirty="0" err="1">
                <a:solidFill>
                  <a:schemeClr val="bg1"/>
                </a:solidFill>
                <a:latin typeface="Gotham Book" panose="02000603040000090004" pitchFamily="2" charset="77"/>
              </a:rPr>
              <a:t>Exotop</a:t>
            </a:r>
            <a:r>
              <a:rPr lang="en-US" sz="1600" b="0" dirty="0">
                <a:solidFill>
                  <a:schemeClr val="bg1"/>
                </a:solidFill>
                <a:latin typeface="Gotham Book" panose="02000603040000090004" pitchFamily="2" charset="77"/>
              </a:rPr>
              <a:t>™ changes the skin from the root.</a:t>
            </a:r>
          </a:p>
          <a:p>
            <a:pPr>
              <a:lnSpc>
                <a:spcPct val="150000"/>
              </a:lnSpc>
            </a:pPr>
            <a:endParaRPr lang="en-US" sz="1100" b="0" dirty="0">
              <a:solidFill>
                <a:schemeClr val="bg1"/>
              </a:solidFill>
              <a:latin typeface="Gotham Book" panose="02000603040000090004" pitchFamily="2" charset="77"/>
            </a:endParaRPr>
          </a:p>
          <a:p>
            <a:pPr>
              <a:lnSpc>
                <a:spcPct val="150000"/>
              </a:lnSpc>
            </a:pPr>
            <a:r>
              <a:rPr lang="en-US" sz="1600" b="0" dirty="0">
                <a:solidFill>
                  <a:schemeClr val="bg1"/>
                </a:solidFill>
                <a:latin typeface="Gotham Book" panose="02000603040000090004" pitchFamily="2" charset="77"/>
              </a:rPr>
              <a:t>Experience the unique skin regenerative effects </a:t>
            </a:r>
            <a:br>
              <a:rPr lang="en-US" sz="1600" b="0" dirty="0">
                <a:solidFill>
                  <a:schemeClr val="bg1"/>
                </a:solidFill>
                <a:latin typeface="Gotham Book" panose="02000603040000090004" pitchFamily="2" charset="77"/>
              </a:rPr>
            </a:br>
            <a:r>
              <a:rPr lang="en-US" sz="1600" b="0" dirty="0">
                <a:solidFill>
                  <a:schemeClr val="bg1"/>
                </a:solidFill>
                <a:latin typeface="Gotham Book" panose="02000603040000090004" pitchFamily="2" charset="77"/>
              </a:rPr>
              <a:t>of </a:t>
            </a:r>
            <a:r>
              <a:rPr lang="en-US" sz="1600" b="0" dirty="0" err="1">
                <a:solidFill>
                  <a:schemeClr val="bg1"/>
                </a:solidFill>
                <a:latin typeface="Gotham Book" panose="02000603040000090004" pitchFamily="2" charset="77"/>
              </a:rPr>
              <a:t>Exotop</a:t>
            </a:r>
            <a:r>
              <a:rPr lang="en-US" sz="1600" b="0" dirty="0">
                <a:solidFill>
                  <a:schemeClr val="bg1"/>
                </a:solidFill>
                <a:latin typeface="Gotham Book" panose="02000603040000090004" pitchFamily="2" charset="77"/>
              </a:rPr>
              <a:t>™ provided by the combination of 3 different exosomes.</a:t>
            </a:r>
          </a:p>
        </p:txBody>
      </p:sp>
      <p:pic>
        <p:nvPicPr>
          <p:cNvPr id="7" name="Picture 6">
            <a:extLst>
              <a:ext uri="{FF2B5EF4-FFF2-40B4-BE49-F238E27FC236}">
                <a16:creationId xmlns:a16="http://schemas.microsoft.com/office/drawing/2014/main" id="{369B5B38-5CCA-80E8-8D4F-580A62741895}"/>
              </a:ext>
            </a:extLst>
          </p:cNvPr>
          <p:cNvPicPr>
            <a:picLocks noChangeAspect="1"/>
          </p:cNvPicPr>
          <p:nvPr/>
        </p:nvPicPr>
        <p:blipFill rotWithShape="1">
          <a:blip r:embed="rId3">
            <a:extLst>
              <a:ext uri="{28A0092B-C50C-407E-A947-70E740481C1C}">
                <a14:useLocalDpi xmlns:a14="http://schemas.microsoft.com/office/drawing/2010/main" val="0"/>
              </a:ext>
            </a:extLst>
          </a:blip>
          <a:srcRect t="8181" b="6579"/>
          <a:stretch/>
        </p:blipFill>
        <p:spPr>
          <a:xfrm>
            <a:off x="5522277" y="0"/>
            <a:ext cx="5094923" cy="6731500"/>
          </a:xfrm>
          <a:prstGeom prst="rect">
            <a:avLst/>
          </a:prstGeom>
        </p:spPr>
      </p:pic>
      <p:pic>
        <p:nvPicPr>
          <p:cNvPr id="5" name="Picture 4" descr="A close-up of a bottle&#10;&#10;Description automatically generated">
            <a:extLst>
              <a:ext uri="{FF2B5EF4-FFF2-40B4-BE49-F238E27FC236}">
                <a16:creationId xmlns:a16="http://schemas.microsoft.com/office/drawing/2014/main" id="{A0486FDB-4580-8CA5-E2A9-4A0101C54E64}"/>
              </a:ext>
            </a:extLst>
          </p:cNvPr>
          <p:cNvPicPr>
            <a:picLocks noChangeAspect="1"/>
          </p:cNvPicPr>
          <p:nvPr/>
        </p:nvPicPr>
        <p:blipFill rotWithShape="1">
          <a:blip r:embed="rId4">
            <a:extLst>
              <a:ext uri="{28A0092B-C50C-407E-A947-70E740481C1C}">
                <a14:useLocalDpi xmlns:a14="http://schemas.microsoft.com/office/drawing/2010/main" val="0"/>
              </a:ext>
            </a:extLst>
          </a:blip>
          <a:srcRect l="8164" t="14764" r="6275" b="10934"/>
          <a:stretch/>
        </p:blipFill>
        <p:spPr>
          <a:xfrm>
            <a:off x="7366000" y="361983"/>
            <a:ext cx="4826000" cy="649601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6D68EE-24A3-E506-A235-99366B05796D}"/>
              </a:ext>
            </a:extLst>
          </p:cNvPr>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 name="Rounded Rectangle 1">
            <a:extLst>
              <a:ext uri="{FF2B5EF4-FFF2-40B4-BE49-F238E27FC236}">
                <a16:creationId xmlns:a16="http://schemas.microsoft.com/office/drawing/2014/main" id="{4AC8CFC7-542E-86AF-6441-7DFEC59F2C49}"/>
              </a:ext>
            </a:extLst>
          </p:cNvPr>
          <p:cNvSpPr/>
          <p:nvPr/>
        </p:nvSpPr>
        <p:spPr>
          <a:xfrm>
            <a:off x="0" y="2678906"/>
            <a:ext cx="5892800" cy="1914248"/>
          </a:xfrm>
          <a:prstGeom prst="roundRect">
            <a:avLst>
              <a:gd name="adj" fmla="val 0"/>
            </a:avLst>
          </a:prstGeom>
          <a:gradFill flip="none" rotWithShape="1">
            <a:gsLst>
              <a:gs pos="0">
                <a:schemeClr val="bg1">
                  <a:lumMod val="85000"/>
                  <a:alpha val="40000"/>
                </a:schemeClr>
              </a:gs>
              <a:gs pos="47000">
                <a:schemeClr val="bg1">
                  <a:lumMod val="95000"/>
                  <a:alpha val="64855"/>
                </a:schemeClr>
              </a:gs>
              <a:gs pos="100000">
                <a:schemeClr val="bg1">
                  <a:lumMod val="95000"/>
                  <a:alpha val="39963"/>
                </a:schemeClr>
              </a:gs>
            </a:gsLst>
            <a:path path="circle">
              <a:fillToRect t="100000" r="100000"/>
            </a:path>
            <a:tileRect l="-100000" b="-100000"/>
          </a:gradFill>
          <a:ln>
            <a:noFill/>
          </a:ln>
          <a:effectLst>
            <a:outerShdw blurRad="237400" dist="117272"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F538F8-166F-386D-65B8-5B59BE4048AB}"/>
              </a:ext>
            </a:extLst>
          </p:cNvPr>
          <p:cNvSpPr>
            <a:spLocks noChangeArrowheads="1"/>
          </p:cNvSpPr>
          <p:nvPr/>
        </p:nvSpPr>
        <p:spPr bwMode="auto">
          <a:xfrm>
            <a:off x="1185863" y="2852838"/>
            <a:ext cx="4512204" cy="14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spcAft>
                <a:spcPts val="0"/>
              </a:spcAft>
              <a:buNone/>
            </a:pPr>
            <a:r>
              <a:rPr lang="en-US" sz="1200" dirty="0">
                <a:solidFill>
                  <a:srgbClr val="501A73"/>
                </a:solidFill>
                <a:latin typeface="Raleway" pitchFamily="2" charset="77"/>
              </a:rPr>
              <a:t>The information in this presentation is not intended to provide professional medical advice for diagnosis or treatment; </a:t>
            </a:r>
            <a:r>
              <a:rPr lang="en-US" sz="1200" b="1" dirty="0">
                <a:solidFill>
                  <a:srgbClr val="501A73"/>
                </a:solidFill>
                <a:latin typeface="Raleway" pitchFamily="2" charset="77"/>
              </a:rPr>
              <a:t>all content is general information provided for informational purposes only. It was written to help you understand the product, so please use it for reference only.</a:t>
            </a:r>
            <a:endParaRPr lang="en-US" altLang="en-US" sz="1200" b="1" dirty="0">
              <a:solidFill>
                <a:srgbClr val="501A73"/>
              </a:solidFill>
              <a:latin typeface="Raleway" pitchFamily="2" charset="77"/>
            </a:endParaRPr>
          </a:p>
        </p:txBody>
      </p:sp>
      <p:sp>
        <p:nvSpPr>
          <p:cNvPr id="12" name="TextBox 11">
            <a:extLst>
              <a:ext uri="{FF2B5EF4-FFF2-40B4-BE49-F238E27FC236}">
                <a16:creationId xmlns:a16="http://schemas.microsoft.com/office/drawing/2014/main" id="{EC5D1F95-7813-3117-8090-3E043D297241}"/>
              </a:ext>
            </a:extLst>
          </p:cNvPr>
          <p:cNvSpPr txBox="1"/>
          <p:nvPr/>
        </p:nvSpPr>
        <p:spPr>
          <a:xfrm>
            <a:off x="1223963" y="4886325"/>
            <a:ext cx="2379662" cy="246063"/>
          </a:xfrm>
          <a:prstGeom prst="rect">
            <a:avLst/>
          </a:prstGeom>
          <a:noFill/>
        </p:spPr>
        <p:txBody>
          <a:bodyPr>
            <a:spAutoFit/>
          </a:bodyPr>
          <a:lstStyle/>
          <a:p>
            <a:pPr eaLnBrk="1" fontAlgn="auto" hangingPunct="1">
              <a:spcBef>
                <a:spcPts val="0"/>
              </a:spcBef>
              <a:spcAft>
                <a:spcPts val="0"/>
              </a:spcAft>
              <a:defRPr/>
            </a:pPr>
            <a:r>
              <a:rPr lang="en-US" sz="1000" b="1" spc="600" dirty="0">
                <a:solidFill>
                  <a:schemeClr val="bg2"/>
                </a:solidFill>
                <a:latin typeface="+mn-lt"/>
              </a:rPr>
              <a:t>EXPLORE </a:t>
            </a:r>
            <a:r>
              <a:rPr lang="en-US" sz="1000" b="1" spc="600" dirty="0">
                <a:solidFill>
                  <a:srgbClr val="AE6CFF"/>
                </a:solidFill>
                <a:latin typeface="+mn-lt"/>
              </a:rPr>
              <a:t>MORE</a:t>
            </a:r>
          </a:p>
        </p:txBody>
      </p:sp>
      <p:sp>
        <p:nvSpPr>
          <p:cNvPr id="13" name="Graphic 536" descr="Line arrow: Straight">
            <a:extLst>
              <a:ext uri="{FF2B5EF4-FFF2-40B4-BE49-F238E27FC236}">
                <a16:creationId xmlns:a16="http://schemas.microsoft.com/office/drawing/2014/main" id="{17FB863F-1577-4A7B-C42D-1537CF9FC92D}"/>
              </a:ext>
            </a:extLst>
          </p:cNvPr>
          <p:cNvSpPr>
            <a:spLocks/>
          </p:cNvSpPr>
          <p:nvPr/>
        </p:nvSpPr>
        <p:spPr bwMode="auto">
          <a:xfrm rot="10800000">
            <a:off x="3251993" y="4966493"/>
            <a:ext cx="225425" cy="85725"/>
          </a:xfrm>
          <a:custGeom>
            <a:avLst/>
            <a:gdLst>
              <a:gd name="T0" fmla="*/ 148738 w 334612"/>
              <a:gd name="T1" fmla="*/ 24561 h 126922"/>
              <a:gd name="T2" fmla="*/ 17848 w 334612"/>
              <a:gd name="T3" fmla="*/ 24561 h 126922"/>
              <a:gd name="T4" fmla="*/ 33422 w 334612"/>
              <a:gd name="T5" fmla="*/ 8947 h 126922"/>
              <a:gd name="T6" fmla="*/ 33422 w 334612"/>
              <a:gd name="T7" fmla="*/ 1579 h 126922"/>
              <a:gd name="T8" fmla="*/ 26073 w 334612"/>
              <a:gd name="T9" fmla="*/ 1579 h 126922"/>
              <a:gd name="T10" fmla="*/ 1575 w 334612"/>
              <a:gd name="T11" fmla="*/ 26139 h 126922"/>
              <a:gd name="T12" fmla="*/ 1575 w 334612"/>
              <a:gd name="T13" fmla="*/ 33508 h 126922"/>
              <a:gd name="T14" fmla="*/ 26073 w 334612"/>
              <a:gd name="T15" fmla="*/ 58069 h 126922"/>
              <a:gd name="T16" fmla="*/ 29747 w 334612"/>
              <a:gd name="T17" fmla="*/ 59647 h 126922"/>
              <a:gd name="T18" fmla="*/ 33422 w 334612"/>
              <a:gd name="T19" fmla="*/ 58069 h 126922"/>
              <a:gd name="T20" fmla="*/ 33422 w 334612"/>
              <a:gd name="T21" fmla="*/ 50701 h 126922"/>
              <a:gd name="T22" fmla="*/ 17848 w 334612"/>
              <a:gd name="T23" fmla="*/ 35087 h 126922"/>
              <a:gd name="T24" fmla="*/ 148738 w 334612"/>
              <a:gd name="T25" fmla="*/ 35087 h 126922"/>
              <a:gd name="T26" fmla="*/ 153988 w 334612"/>
              <a:gd name="T27" fmla="*/ 29824 h 126922"/>
              <a:gd name="T28" fmla="*/ 148738 w 334612"/>
              <a:gd name="T29" fmla="*/ 24561 h 1269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4612" h="126922">
                <a:moveTo>
                  <a:pt x="326921" y="53846"/>
                </a:moveTo>
                <a:lnTo>
                  <a:pt x="39230" y="53846"/>
                </a:lnTo>
                <a:lnTo>
                  <a:pt x="73461" y="19615"/>
                </a:lnTo>
                <a:cubicBezTo>
                  <a:pt x="78076" y="15000"/>
                  <a:pt x="78076" y="7692"/>
                  <a:pt x="73461" y="3462"/>
                </a:cubicBezTo>
                <a:cubicBezTo>
                  <a:pt x="68846" y="-1154"/>
                  <a:pt x="61538" y="-1154"/>
                  <a:pt x="57307" y="3462"/>
                </a:cubicBezTo>
                <a:lnTo>
                  <a:pt x="3462" y="57307"/>
                </a:lnTo>
                <a:cubicBezTo>
                  <a:pt x="-1154" y="61923"/>
                  <a:pt x="-1154" y="69230"/>
                  <a:pt x="3462" y="73461"/>
                </a:cubicBezTo>
                <a:lnTo>
                  <a:pt x="57307" y="127307"/>
                </a:lnTo>
                <a:cubicBezTo>
                  <a:pt x="59615" y="129614"/>
                  <a:pt x="62692" y="130768"/>
                  <a:pt x="65384" y="130768"/>
                </a:cubicBezTo>
                <a:cubicBezTo>
                  <a:pt x="68076" y="130768"/>
                  <a:pt x="71153" y="129614"/>
                  <a:pt x="73461" y="127307"/>
                </a:cubicBezTo>
                <a:cubicBezTo>
                  <a:pt x="78076" y="122691"/>
                  <a:pt x="78076" y="115384"/>
                  <a:pt x="73461" y="111153"/>
                </a:cubicBezTo>
                <a:lnTo>
                  <a:pt x="39230" y="76923"/>
                </a:lnTo>
                <a:lnTo>
                  <a:pt x="326921" y="76923"/>
                </a:lnTo>
                <a:cubicBezTo>
                  <a:pt x="333459" y="76923"/>
                  <a:pt x="338459" y="71923"/>
                  <a:pt x="338459" y="65384"/>
                </a:cubicBezTo>
                <a:cubicBezTo>
                  <a:pt x="338459" y="58846"/>
                  <a:pt x="333459" y="53846"/>
                  <a:pt x="326921" y="53846"/>
                </a:cubicBezTo>
                <a:close/>
              </a:path>
            </a:pathLst>
          </a:custGeom>
          <a:solidFill>
            <a:srgbClr val="AE6CFF"/>
          </a:solidFill>
          <a:ln w="3770" cap="flat">
            <a:solidFill>
              <a:srgbClr val="AE6CFF"/>
            </a:solidFill>
            <a:prstDash val="solid"/>
            <a:miter lim="800000"/>
            <a:headEnd/>
            <a:tailEnd/>
          </a:ln>
        </p:spPr>
        <p:txBody>
          <a:bodyPr anchor="ctr"/>
          <a:lstStyle/>
          <a:p>
            <a:endParaRPr lang="en-US"/>
          </a:p>
        </p:txBody>
      </p:sp>
      <p:sp>
        <p:nvSpPr>
          <p:cNvPr id="4" name="Title 3">
            <a:extLst>
              <a:ext uri="{FF2B5EF4-FFF2-40B4-BE49-F238E27FC236}">
                <a16:creationId xmlns:a16="http://schemas.microsoft.com/office/drawing/2014/main" id="{05C242B9-76C4-23DE-F816-A9F5DB366ED3}"/>
              </a:ext>
            </a:extLst>
          </p:cNvPr>
          <p:cNvSpPr>
            <a:spLocks noGrp="1" noChangeArrowheads="1"/>
          </p:cNvSpPr>
          <p:nvPr>
            <p:ph type="title"/>
          </p:nvPr>
        </p:nvSpPr>
        <p:spPr>
          <a:xfrm>
            <a:off x="1139825" y="1900242"/>
            <a:ext cx="10515600" cy="792670"/>
          </a:xfrm>
        </p:spPr>
        <p:txBody>
          <a:bodyPr/>
          <a:lstStyle/>
          <a:p>
            <a:pPr eaLnBrk="1" hangingPunct="1"/>
            <a:r>
              <a:rPr lang="en-ID" altLang="en-US" dirty="0"/>
              <a:t>Please Note:</a:t>
            </a:r>
          </a:p>
        </p:txBody>
      </p:sp>
      <p:pic>
        <p:nvPicPr>
          <p:cNvPr id="6" name="Picture 5" descr="A person with a flower&#10;&#10;Description automatically generated">
            <a:extLst>
              <a:ext uri="{FF2B5EF4-FFF2-40B4-BE49-F238E27FC236}">
                <a16:creationId xmlns:a16="http://schemas.microsoft.com/office/drawing/2014/main" id="{09993F88-AEF8-BABC-CBB3-0F020EE20B54}"/>
              </a:ext>
            </a:extLst>
          </p:cNvPr>
          <p:cNvPicPr>
            <a:picLocks noChangeAspect="1"/>
          </p:cNvPicPr>
          <p:nvPr/>
        </p:nvPicPr>
        <p:blipFill rotWithShape="1">
          <a:blip r:embed="rId3">
            <a:extLst>
              <a:ext uri="{28A0092B-C50C-407E-A947-70E740481C1C}">
                <a14:useLocalDpi xmlns:a14="http://schemas.microsoft.com/office/drawing/2010/main" val="0"/>
              </a:ext>
            </a:extLst>
          </a:blip>
          <a:srcRect r="28659"/>
          <a:stretch/>
        </p:blipFill>
        <p:spPr>
          <a:xfrm>
            <a:off x="6647102" y="513860"/>
            <a:ext cx="5544898" cy="5830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p:bldP spid="1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4ABE10F-DD90-BD51-C3A5-8A91EB152E50}"/>
              </a:ext>
            </a:extLst>
          </p:cNvPr>
          <p:cNvSpPr txBox="1">
            <a:spLocks noChangeArrowheads="1"/>
          </p:cNvSpPr>
          <p:nvPr/>
        </p:nvSpPr>
        <p:spPr bwMode="auto">
          <a:xfrm>
            <a:off x="946150" y="2714739"/>
            <a:ext cx="3110441"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Produced within the pristine confines of a state-of-the-art NASA Class 100 clean room, ensuring the utmost precision and quality.</a:t>
            </a:r>
          </a:p>
        </p:txBody>
      </p:sp>
      <p:cxnSp>
        <p:nvCxnSpPr>
          <p:cNvPr id="14" name="Straight Connector 13">
            <a:extLst>
              <a:ext uri="{FF2B5EF4-FFF2-40B4-BE49-F238E27FC236}">
                <a16:creationId xmlns:a16="http://schemas.microsoft.com/office/drawing/2014/main" id="{E865E926-648F-FFE5-75A4-B52C674152D5}"/>
              </a:ext>
            </a:extLst>
          </p:cNvPr>
          <p:cNvCxnSpPr/>
          <p:nvPr/>
        </p:nvCxnSpPr>
        <p:spPr>
          <a:xfrm>
            <a:off x="2887663" y="4224338"/>
            <a:ext cx="9304337" cy="0"/>
          </a:xfrm>
          <a:prstGeom prst="line">
            <a:avLst/>
          </a:prstGeom>
          <a:ln w="28575">
            <a:solidFill>
              <a:srgbClr val="DBA7CD"/>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45FACDC-BB56-06F5-F6B4-695816A48BF4}"/>
              </a:ext>
            </a:extLst>
          </p:cNvPr>
          <p:cNvSpPr/>
          <p:nvPr/>
        </p:nvSpPr>
        <p:spPr>
          <a:xfrm>
            <a:off x="0" y="4308475"/>
            <a:ext cx="2482851" cy="254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rgbClr val="DBA7CD"/>
              </a:solidFill>
            </a:endParaRPr>
          </a:p>
        </p:txBody>
      </p:sp>
      <p:sp>
        <p:nvSpPr>
          <p:cNvPr id="26" name="TextBox 25">
            <a:extLst>
              <a:ext uri="{FF2B5EF4-FFF2-40B4-BE49-F238E27FC236}">
                <a16:creationId xmlns:a16="http://schemas.microsoft.com/office/drawing/2014/main" id="{2924A033-8145-B74C-D380-374BB0C7CC4B}"/>
              </a:ext>
            </a:extLst>
          </p:cNvPr>
          <p:cNvSpPr txBox="1"/>
          <p:nvPr/>
        </p:nvSpPr>
        <p:spPr>
          <a:xfrm>
            <a:off x="1230313" y="2078110"/>
            <a:ext cx="2547937" cy="707886"/>
          </a:xfrm>
          <a:prstGeom prst="rect">
            <a:avLst/>
          </a:prstGeom>
          <a:noFill/>
        </p:spPr>
        <p:txBody>
          <a:bodyPr anchor="ctr">
            <a:spAutoFit/>
          </a:bodyPr>
          <a:lstStyle/>
          <a:p>
            <a:pPr algn="ctr" eaLnBrk="1" fontAlgn="auto" hangingPunct="1">
              <a:spcBef>
                <a:spcPts val="0"/>
              </a:spcBef>
              <a:spcAft>
                <a:spcPts val="0"/>
              </a:spcAft>
              <a:defRPr/>
            </a:pPr>
            <a:r>
              <a:rPr lang="en-US" sz="4000" b="1" dirty="0">
                <a:solidFill>
                  <a:srgbClr val="C97399"/>
                </a:solidFill>
                <a:latin typeface="+mj-lt"/>
              </a:rPr>
              <a:t>01</a:t>
            </a:r>
          </a:p>
        </p:txBody>
      </p:sp>
      <p:sp>
        <p:nvSpPr>
          <p:cNvPr id="44" name="Rectangle 43">
            <a:extLst>
              <a:ext uri="{FF2B5EF4-FFF2-40B4-BE49-F238E27FC236}">
                <a16:creationId xmlns:a16="http://schemas.microsoft.com/office/drawing/2014/main" id="{B8937DF1-A293-04B6-899C-C1B68F0B01FD}"/>
              </a:ext>
            </a:extLst>
          </p:cNvPr>
          <p:cNvSpPr/>
          <p:nvPr/>
        </p:nvSpPr>
        <p:spPr>
          <a:xfrm>
            <a:off x="11542713" y="6208713"/>
            <a:ext cx="650875" cy="649287"/>
          </a:xfrm>
          <a:prstGeom prst="rect">
            <a:avLst/>
          </a:prstGeom>
          <a:solidFill>
            <a:srgbClr val="DBA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
            <a:extLst>
              <a:ext uri="{FF2B5EF4-FFF2-40B4-BE49-F238E27FC236}">
                <a16:creationId xmlns:a16="http://schemas.microsoft.com/office/drawing/2014/main" id="{E9E6ECB9-820A-96BE-153E-93749026ED12}"/>
              </a:ext>
            </a:extLst>
          </p:cNvPr>
          <p:cNvSpPr>
            <a:spLocks noGrp="1" noChangeArrowheads="1"/>
          </p:cNvSpPr>
          <p:nvPr>
            <p:ph type="title"/>
          </p:nvPr>
        </p:nvSpPr>
        <p:spPr>
          <a:xfrm>
            <a:off x="965200" y="855663"/>
            <a:ext cx="10515600" cy="1325562"/>
          </a:xfrm>
        </p:spPr>
        <p:txBody>
          <a:bodyPr/>
          <a:lstStyle/>
          <a:p>
            <a:pPr eaLnBrk="1" hangingPunct="1"/>
            <a:r>
              <a:rPr lang="en-US" altLang="en-US" dirty="0"/>
              <a:t>EXOTOP™</a:t>
            </a:r>
            <a:endParaRPr lang="en-ID" altLang="en-US" dirty="0"/>
          </a:p>
        </p:txBody>
      </p:sp>
      <p:sp>
        <p:nvSpPr>
          <p:cNvPr id="6" name="Rectangle 5">
            <a:extLst>
              <a:ext uri="{FF2B5EF4-FFF2-40B4-BE49-F238E27FC236}">
                <a16:creationId xmlns:a16="http://schemas.microsoft.com/office/drawing/2014/main" id="{3B51BF59-05F1-ED48-19D3-51BE2C28EB6C}"/>
              </a:ext>
            </a:extLst>
          </p:cNvPr>
          <p:cNvSpPr/>
          <p:nvPr/>
        </p:nvSpPr>
        <p:spPr>
          <a:xfrm>
            <a:off x="4944534" y="2264305"/>
            <a:ext cx="2542116" cy="2549525"/>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Rectangle 6">
            <a:extLst>
              <a:ext uri="{FF2B5EF4-FFF2-40B4-BE49-F238E27FC236}">
                <a16:creationId xmlns:a16="http://schemas.microsoft.com/office/drawing/2014/main" id="{817831C7-908F-A8B3-7D62-68F13CE9ECD4}"/>
              </a:ext>
            </a:extLst>
          </p:cNvPr>
          <p:cNvSpPr/>
          <p:nvPr/>
        </p:nvSpPr>
        <p:spPr>
          <a:xfrm>
            <a:off x="8609543" y="3741738"/>
            <a:ext cx="2542116" cy="2549525"/>
          </a:xfrm>
          <a:prstGeom prst="rect">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 name="Rectangle 1">
            <a:extLst>
              <a:ext uri="{FF2B5EF4-FFF2-40B4-BE49-F238E27FC236}">
                <a16:creationId xmlns:a16="http://schemas.microsoft.com/office/drawing/2014/main" id="{A3781A27-8B8F-1BE3-D87F-BFE2A005D9D3}"/>
              </a:ext>
            </a:extLst>
          </p:cNvPr>
          <p:cNvSpPr/>
          <p:nvPr/>
        </p:nvSpPr>
        <p:spPr>
          <a:xfrm>
            <a:off x="1230313" y="3732742"/>
            <a:ext cx="2542116" cy="2549525"/>
          </a:xfrm>
          <a:prstGeom prst="rect">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9" name="TextBox 8">
            <a:extLst>
              <a:ext uri="{FF2B5EF4-FFF2-40B4-BE49-F238E27FC236}">
                <a16:creationId xmlns:a16="http://schemas.microsoft.com/office/drawing/2014/main" id="{F42018F0-0786-C09F-B821-506AEAAE058B}"/>
              </a:ext>
            </a:extLst>
          </p:cNvPr>
          <p:cNvSpPr txBox="1">
            <a:spLocks noChangeArrowheads="1"/>
          </p:cNvSpPr>
          <p:nvPr/>
        </p:nvSpPr>
        <p:spPr bwMode="auto">
          <a:xfrm>
            <a:off x="1389328" y="4499673"/>
            <a:ext cx="22240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2000" b="1" dirty="0">
                <a:solidFill>
                  <a:schemeClr val="bg1"/>
                </a:solidFill>
                <a:latin typeface="Gotham Bold" panose="02000604030000020004" pitchFamily="2" charset="0"/>
              </a:rPr>
              <a:t>Class 100 Manufacturing Facility</a:t>
            </a:r>
          </a:p>
        </p:txBody>
      </p:sp>
      <p:sp>
        <p:nvSpPr>
          <p:cNvPr id="11" name="TextBox 10">
            <a:extLst>
              <a:ext uri="{FF2B5EF4-FFF2-40B4-BE49-F238E27FC236}">
                <a16:creationId xmlns:a16="http://schemas.microsoft.com/office/drawing/2014/main" id="{ED52429B-88AB-D66C-408B-D4912776AA3E}"/>
              </a:ext>
            </a:extLst>
          </p:cNvPr>
          <p:cNvSpPr txBox="1">
            <a:spLocks noChangeArrowheads="1"/>
          </p:cNvSpPr>
          <p:nvPr/>
        </p:nvSpPr>
        <p:spPr bwMode="auto">
          <a:xfrm>
            <a:off x="4660371" y="5450459"/>
            <a:ext cx="3110441"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Impeccably cultivated without the utilization of any antibiotics, ensuring a pure and wholesome product.</a:t>
            </a:r>
          </a:p>
        </p:txBody>
      </p:sp>
      <p:sp>
        <p:nvSpPr>
          <p:cNvPr id="12" name="TextBox 11">
            <a:extLst>
              <a:ext uri="{FF2B5EF4-FFF2-40B4-BE49-F238E27FC236}">
                <a16:creationId xmlns:a16="http://schemas.microsoft.com/office/drawing/2014/main" id="{03DDD675-A9CD-793D-D295-B3CB582F3B99}"/>
              </a:ext>
            </a:extLst>
          </p:cNvPr>
          <p:cNvSpPr txBox="1"/>
          <p:nvPr/>
        </p:nvSpPr>
        <p:spPr>
          <a:xfrm>
            <a:off x="4944534" y="4813830"/>
            <a:ext cx="2547937" cy="707886"/>
          </a:xfrm>
          <a:prstGeom prst="rect">
            <a:avLst/>
          </a:prstGeom>
          <a:noFill/>
        </p:spPr>
        <p:txBody>
          <a:bodyPr anchor="ctr">
            <a:spAutoFit/>
          </a:bodyPr>
          <a:lstStyle/>
          <a:p>
            <a:pPr algn="ctr" eaLnBrk="1" fontAlgn="auto" hangingPunct="1">
              <a:spcBef>
                <a:spcPts val="0"/>
              </a:spcBef>
              <a:spcAft>
                <a:spcPts val="0"/>
              </a:spcAft>
              <a:defRPr/>
            </a:pPr>
            <a:r>
              <a:rPr lang="en-US" sz="4000" b="1" dirty="0">
                <a:solidFill>
                  <a:srgbClr val="C97399"/>
                </a:solidFill>
                <a:latin typeface="+mj-lt"/>
              </a:rPr>
              <a:t>02</a:t>
            </a:r>
          </a:p>
        </p:txBody>
      </p:sp>
      <p:sp>
        <p:nvSpPr>
          <p:cNvPr id="13" name="TextBox 12">
            <a:extLst>
              <a:ext uri="{FF2B5EF4-FFF2-40B4-BE49-F238E27FC236}">
                <a16:creationId xmlns:a16="http://schemas.microsoft.com/office/drawing/2014/main" id="{B4908358-034D-93D8-6B08-55CC17FFA89F}"/>
              </a:ext>
            </a:extLst>
          </p:cNvPr>
          <p:cNvSpPr txBox="1">
            <a:spLocks noChangeArrowheads="1"/>
          </p:cNvSpPr>
          <p:nvPr/>
        </p:nvSpPr>
        <p:spPr bwMode="auto">
          <a:xfrm>
            <a:off x="5103547" y="3026473"/>
            <a:ext cx="22240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2000" b="1" dirty="0">
                <a:solidFill>
                  <a:srgbClr val="663F96"/>
                </a:solidFill>
                <a:latin typeface="Gotham Bold" panose="02000604030000020004" pitchFamily="2" charset="0"/>
              </a:rPr>
              <a:t>No Preservatives or Antibiotics</a:t>
            </a:r>
          </a:p>
        </p:txBody>
      </p:sp>
      <p:sp>
        <p:nvSpPr>
          <p:cNvPr id="15" name="TextBox 14">
            <a:extLst>
              <a:ext uri="{FF2B5EF4-FFF2-40B4-BE49-F238E27FC236}">
                <a16:creationId xmlns:a16="http://schemas.microsoft.com/office/drawing/2014/main" id="{CE633067-24C3-C60C-5E9D-AE46A019F1A1}"/>
              </a:ext>
            </a:extLst>
          </p:cNvPr>
          <p:cNvSpPr txBox="1">
            <a:spLocks noChangeArrowheads="1"/>
          </p:cNvSpPr>
          <p:nvPr/>
        </p:nvSpPr>
        <p:spPr bwMode="auto">
          <a:xfrm>
            <a:off x="8325380" y="2714739"/>
            <a:ext cx="3110441"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Experience an unprecedented fusion of exosomes and stem cells, pioneering a realm of rejuvenation and vitality like never before.</a:t>
            </a:r>
          </a:p>
        </p:txBody>
      </p:sp>
      <p:sp>
        <p:nvSpPr>
          <p:cNvPr id="16" name="TextBox 15">
            <a:extLst>
              <a:ext uri="{FF2B5EF4-FFF2-40B4-BE49-F238E27FC236}">
                <a16:creationId xmlns:a16="http://schemas.microsoft.com/office/drawing/2014/main" id="{2CA17538-9B1E-C899-F0D4-5D9235EB027D}"/>
              </a:ext>
            </a:extLst>
          </p:cNvPr>
          <p:cNvSpPr txBox="1"/>
          <p:nvPr/>
        </p:nvSpPr>
        <p:spPr>
          <a:xfrm>
            <a:off x="8609543" y="2078110"/>
            <a:ext cx="2547937" cy="707886"/>
          </a:xfrm>
          <a:prstGeom prst="rect">
            <a:avLst/>
          </a:prstGeom>
          <a:noFill/>
        </p:spPr>
        <p:txBody>
          <a:bodyPr anchor="ctr">
            <a:spAutoFit/>
          </a:bodyPr>
          <a:lstStyle/>
          <a:p>
            <a:pPr algn="ctr" eaLnBrk="1" fontAlgn="auto" hangingPunct="1">
              <a:spcBef>
                <a:spcPts val="0"/>
              </a:spcBef>
              <a:spcAft>
                <a:spcPts val="0"/>
              </a:spcAft>
              <a:defRPr/>
            </a:pPr>
            <a:r>
              <a:rPr lang="en-US" sz="4000" b="1" dirty="0">
                <a:solidFill>
                  <a:srgbClr val="C97399"/>
                </a:solidFill>
                <a:latin typeface="+mj-lt"/>
              </a:rPr>
              <a:t>03</a:t>
            </a:r>
          </a:p>
        </p:txBody>
      </p:sp>
      <p:sp>
        <p:nvSpPr>
          <p:cNvPr id="18" name="TextBox 17">
            <a:extLst>
              <a:ext uri="{FF2B5EF4-FFF2-40B4-BE49-F238E27FC236}">
                <a16:creationId xmlns:a16="http://schemas.microsoft.com/office/drawing/2014/main" id="{FB968725-1D06-0065-EC5F-545949EB52E2}"/>
              </a:ext>
            </a:extLst>
          </p:cNvPr>
          <p:cNvSpPr txBox="1">
            <a:spLocks noChangeArrowheads="1"/>
          </p:cNvSpPr>
          <p:nvPr/>
        </p:nvSpPr>
        <p:spPr bwMode="auto">
          <a:xfrm>
            <a:off x="8763795" y="4499673"/>
            <a:ext cx="22240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2000" b="1" dirty="0">
                <a:solidFill>
                  <a:schemeClr val="bg1"/>
                </a:solidFill>
                <a:latin typeface="Gotham Bold" panose="02000604030000020004" pitchFamily="2" charset="0"/>
              </a:rPr>
              <a:t>Contains 3 Types of Exosomes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42"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anim calcmode="lin" valueType="num">
                                      <p:cBhvr>
                                        <p:cTn id="17" dur="500" fill="hold"/>
                                        <p:tgtEl>
                                          <p:spTgt spid="24"/>
                                        </p:tgtEl>
                                        <p:attrNameLst>
                                          <p:attrName>ppt_x</p:attrName>
                                        </p:attrNameLst>
                                      </p:cBhvr>
                                      <p:tavLst>
                                        <p:tav tm="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anim calcmode="lin" valueType="num">
                                      <p:cBhvr>
                                        <p:cTn id="53" dur="500" fill="hold"/>
                                        <p:tgtEl>
                                          <p:spTgt spid="11"/>
                                        </p:tgtEl>
                                        <p:attrNameLst>
                                          <p:attrName>ppt_x</p:attrName>
                                        </p:attrNameLst>
                                      </p:cBhvr>
                                      <p:tavLst>
                                        <p:tav tm="0">
                                          <p:val>
                                            <p:strVal val="#ppt_x"/>
                                          </p:val>
                                        </p:tav>
                                        <p:tav tm="100000">
                                          <p:val>
                                            <p:strVal val="#ppt_x"/>
                                          </p:val>
                                        </p:tav>
                                      </p:tavLst>
                                    </p:anim>
                                    <p:anim calcmode="lin" valueType="num">
                                      <p:cBhvr>
                                        <p:cTn id="54" dur="5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anim calcmode="lin" valueType="num">
                                      <p:cBhvr>
                                        <p:cTn id="58" dur="500" fill="hold"/>
                                        <p:tgtEl>
                                          <p:spTgt spid="12"/>
                                        </p:tgtEl>
                                        <p:attrNameLst>
                                          <p:attrName>ppt_x</p:attrName>
                                        </p:attrNameLst>
                                      </p:cBhvr>
                                      <p:tavLst>
                                        <p:tav tm="0">
                                          <p:val>
                                            <p:strVal val="#ppt_x"/>
                                          </p:val>
                                        </p:tav>
                                        <p:tav tm="100000">
                                          <p:val>
                                            <p:strVal val="#ppt_x"/>
                                          </p:val>
                                        </p:tav>
                                      </p:tavLst>
                                    </p:anim>
                                    <p:anim calcmode="lin" valueType="num">
                                      <p:cBhvr>
                                        <p:cTn id="59" dur="500" fill="hold"/>
                                        <p:tgtEl>
                                          <p:spTgt spid="12"/>
                                        </p:tgtEl>
                                        <p:attrNameLst>
                                          <p:attrName>ppt_y</p:attrName>
                                        </p:attrNameLst>
                                      </p:cBhvr>
                                      <p:tavLst>
                                        <p:tav tm="0">
                                          <p:val>
                                            <p:strVal val="#ppt_y+.1"/>
                                          </p:val>
                                        </p:tav>
                                        <p:tav tm="100000">
                                          <p:val>
                                            <p:strVal val="#ppt_y"/>
                                          </p:val>
                                        </p:tav>
                                      </p:tavLst>
                                    </p:anim>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par>
                          <p:cTn id="63" fill="hold">
                            <p:stCondLst>
                              <p:cond delay="1500"/>
                            </p:stCondLst>
                            <p:childTnLst>
                              <p:par>
                                <p:cTn id="64" presetID="42" presetClass="entr" presetSubtype="0"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anim calcmode="lin" valueType="num">
                                      <p:cBhvr>
                                        <p:cTn id="67" dur="500" fill="hold"/>
                                        <p:tgtEl>
                                          <p:spTgt spid="15"/>
                                        </p:tgtEl>
                                        <p:attrNameLst>
                                          <p:attrName>ppt_x</p:attrName>
                                        </p:attrNameLst>
                                      </p:cBhvr>
                                      <p:tavLst>
                                        <p:tav tm="0">
                                          <p:val>
                                            <p:strVal val="#ppt_x"/>
                                          </p:val>
                                        </p:tav>
                                        <p:tav tm="100000">
                                          <p:val>
                                            <p:strVal val="#ppt_x"/>
                                          </p:val>
                                        </p:tav>
                                      </p:tavLst>
                                    </p:anim>
                                    <p:anim calcmode="lin" valueType="num">
                                      <p:cBhvr>
                                        <p:cTn id="68" dur="5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anim calcmode="lin" valueType="num">
                                      <p:cBhvr>
                                        <p:cTn id="72" dur="500" fill="hold"/>
                                        <p:tgtEl>
                                          <p:spTgt spid="16"/>
                                        </p:tgtEl>
                                        <p:attrNameLst>
                                          <p:attrName>ppt_x</p:attrName>
                                        </p:attrNameLst>
                                      </p:cBhvr>
                                      <p:tavLst>
                                        <p:tav tm="0">
                                          <p:val>
                                            <p:strVal val="#ppt_x"/>
                                          </p:val>
                                        </p:tav>
                                        <p:tav tm="100000">
                                          <p:val>
                                            <p:strVal val="#ppt_x"/>
                                          </p:val>
                                        </p:tav>
                                      </p:tavLst>
                                    </p:anim>
                                    <p:anim calcmode="lin" valueType="num">
                                      <p:cBhvr>
                                        <p:cTn id="73" dur="500" fill="hold"/>
                                        <p:tgtEl>
                                          <p:spTgt spid="16"/>
                                        </p:tgtEl>
                                        <p:attrNameLst>
                                          <p:attrName>ppt_y</p:attrName>
                                        </p:attrNameLst>
                                      </p:cBhvr>
                                      <p:tavLst>
                                        <p:tav tm="0">
                                          <p:val>
                                            <p:strVal val="#ppt_y+.1"/>
                                          </p:val>
                                        </p:tav>
                                        <p:tav tm="100000">
                                          <p:val>
                                            <p:strVal val="#ppt_y"/>
                                          </p:val>
                                        </p:tav>
                                      </p:tavLst>
                                    </p:anim>
                                  </p:childTnLst>
                                </p:cTn>
                              </p:par>
                              <p:par>
                                <p:cTn id="74" presetID="10" presetClass="entr" presetSubtype="0"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5" grpId="0" animBg="1"/>
      <p:bldP spid="26" grpId="0"/>
      <p:bldP spid="44" grpId="0" animBg="1"/>
      <p:bldP spid="3" grpId="0"/>
      <p:bldP spid="6" grpId="0" animBg="1"/>
      <p:bldP spid="7" grpId="0" animBg="1"/>
      <p:bldP spid="2" grpId="0" animBg="1"/>
      <p:bldP spid="9" grpId="0"/>
      <p:bldP spid="11" grpId="0"/>
      <p:bldP spid="12" grpId="0"/>
      <p:bldP spid="13" grpId="0"/>
      <p:bldP spid="15"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937580D-7378-6D9B-085E-077EAFD22D7A}"/>
              </a:ext>
            </a:extLst>
          </p:cNvPr>
          <p:cNvSpPr/>
          <p:nvPr/>
        </p:nvSpPr>
        <p:spPr>
          <a:xfrm>
            <a:off x="1092200" y="1989667"/>
            <a:ext cx="3826933" cy="1694921"/>
          </a:xfrm>
          <a:prstGeom prst="rect">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6" name="TextBox 55">
            <a:extLst>
              <a:ext uri="{FF2B5EF4-FFF2-40B4-BE49-F238E27FC236}">
                <a16:creationId xmlns:a16="http://schemas.microsoft.com/office/drawing/2014/main" id="{9B38AA2B-AE45-D969-9545-1E4680E2C450}"/>
              </a:ext>
            </a:extLst>
          </p:cNvPr>
          <p:cNvSpPr txBox="1">
            <a:spLocks noChangeArrowheads="1"/>
          </p:cNvSpPr>
          <p:nvPr/>
        </p:nvSpPr>
        <p:spPr bwMode="auto">
          <a:xfrm>
            <a:off x="6146772" y="2382628"/>
            <a:ext cx="4379609"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Unlock the secrets of timeless beauty with </a:t>
            </a:r>
            <a:r>
              <a:rPr lang="en-US" sz="1100" dirty="0" err="1">
                <a:latin typeface="Raleway" pitchFamily="2" charset="77"/>
              </a:rPr>
              <a:t>Exotop’s</a:t>
            </a:r>
            <a:r>
              <a:rPr lang="en-US" sz="1100" dirty="0">
                <a:latin typeface="Raleway" pitchFamily="2" charset="77"/>
              </a:rPr>
              <a:t> exclusive blend, a potent serum that swiftly addresses the telltale signs of aging, reinstating firmness, strength, and vitality to your skin.</a:t>
            </a:r>
            <a:endParaRPr lang="en-US" altLang="en-US" sz="1100" dirty="0">
              <a:latin typeface="Raleway" pitchFamily="2" charset="77"/>
            </a:endParaRPr>
          </a:p>
        </p:txBody>
      </p:sp>
      <p:sp>
        <p:nvSpPr>
          <p:cNvPr id="62" name="Rectangle 61">
            <a:extLst>
              <a:ext uri="{FF2B5EF4-FFF2-40B4-BE49-F238E27FC236}">
                <a16:creationId xmlns:a16="http://schemas.microsoft.com/office/drawing/2014/main" id="{6857AFC6-381F-E342-4684-D033E6477F8C}"/>
              </a:ext>
            </a:extLst>
          </p:cNvPr>
          <p:cNvSpPr/>
          <p:nvPr/>
        </p:nvSpPr>
        <p:spPr>
          <a:xfrm>
            <a:off x="11464925" y="5868988"/>
            <a:ext cx="727075" cy="989012"/>
          </a:xfrm>
          <a:prstGeom prst="rect">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4" name="Title 2">
            <a:extLst>
              <a:ext uri="{FF2B5EF4-FFF2-40B4-BE49-F238E27FC236}">
                <a16:creationId xmlns:a16="http://schemas.microsoft.com/office/drawing/2014/main" id="{7B727884-324A-AE6D-CB7F-9853AA4E2F8D}"/>
              </a:ext>
            </a:extLst>
          </p:cNvPr>
          <p:cNvSpPr txBox="1">
            <a:spLocks noChangeArrowheads="1"/>
          </p:cNvSpPr>
          <p:nvPr/>
        </p:nvSpPr>
        <p:spPr bwMode="auto">
          <a:xfrm>
            <a:off x="965200" y="855663"/>
            <a:ext cx="362373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eaLnBrk="1" hangingPunct="1"/>
            <a:r>
              <a:rPr lang="en-US" altLang="en-US"/>
              <a:t>EXOTOP™</a:t>
            </a:r>
            <a:endParaRPr lang="en-ID" altLang="en-US" dirty="0"/>
          </a:p>
        </p:txBody>
      </p:sp>
      <p:sp>
        <p:nvSpPr>
          <p:cNvPr id="7" name="Rectangle 6">
            <a:extLst>
              <a:ext uri="{FF2B5EF4-FFF2-40B4-BE49-F238E27FC236}">
                <a16:creationId xmlns:a16="http://schemas.microsoft.com/office/drawing/2014/main" id="{7EEEE5E0-3D1E-C2AF-DEA8-24D20ECD4030}"/>
              </a:ext>
            </a:extLst>
          </p:cNvPr>
          <p:cNvSpPr/>
          <p:nvPr/>
        </p:nvSpPr>
        <p:spPr>
          <a:xfrm>
            <a:off x="0" y="3182938"/>
            <a:ext cx="4374505" cy="3675062"/>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1" name="Group 10">
            <a:extLst>
              <a:ext uri="{FF2B5EF4-FFF2-40B4-BE49-F238E27FC236}">
                <a16:creationId xmlns:a16="http://schemas.microsoft.com/office/drawing/2014/main" id="{939AA91D-F631-AAE5-8862-EE882B6EDE55}"/>
              </a:ext>
            </a:extLst>
          </p:cNvPr>
          <p:cNvGrpSpPr/>
          <p:nvPr/>
        </p:nvGrpSpPr>
        <p:grpSpPr>
          <a:xfrm>
            <a:off x="5492938" y="3697098"/>
            <a:ext cx="2754010" cy="364067"/>
            <a:chOff x="829732" y="4826000"/>
            <a:chExt cx="2754010" cy="364067"/>
          </a:xfrm>
        </p:grpSpPr>
        <p:sp>
          <p:nvSpPr>
            <p:cNvPr id="12" name="Rounded Rectangle 11">
              <a:extLst>
                <a:ext uri="{FF2B5EF4-FFF2-40B4-BE49-F238E27FC236}">
                  <a16:creationId xmlns:a16="http://schemas.microsoft.com/office/drawing/2014/main" id="{EC95F3F7-00AB-E517-D390-264020E2F1D4}"/>
                </a:ext>
              </a:extLst>
            </p:cNvPr>
            <p:cNvSpPr/>
            <p:nvPr/>
          </p:nvSpPr>
          <p:spPr>
            <a:xfrm>
              <a:off x="829733" y="4826000"/>
              <a:ext cx="2754009" cy="364067"/>
            </a:xfrm>
            <a:prstGeom prst="roundRect">
              <a:avLst>
                <a:gd name="adj" fmla="val 50000"/>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46CA616-A8E2-27C2-E4A5-E7540468F95B}"/>
                </a:ext>
              </a:extLst>
            </p:cNvPr>
            <p:cNvSpPr txBox="1">
              <a:spLocks noChangeArrowheads="1"/>
            </p:cNvSpPr>
            <p:nvPr/>
          </p:nvSpPr>
          <p:spPr bwMode="auto">
            <a:xfrm>
              <a:off x="829732" y="4864917"/>
              <a:ext cx="275401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Elastic, Wrinkle-Free Skin</a:t>
              </a:r>
            </a:p>
          </p:txBody>
        </p:sp>
      </p:grpSp>
      <p:grpSp>
        <p:nvGrpSpPr>
          <p:cNvPr id="14" name="Group 13">
            <a:extLst>
              <a:ext uri="{FF2B5EF4-FFF2-40B4-BE49-F238E27FC236}">
                <a16:creationId xmlns:a16="http://schemas.microsoft.com/office/drawing/2014/main" id="{0DDB5522-56CA-1965-9543-6355F0DF6891}"/>
              </a:ext>
            </a:extLst>
          </p:cNvPr>
          <p:cNvGrpSpPr/>
          <p:nvPr/>
        </p:nvGrpSpPr>
        <p:grpSpPr>
          <a:xfrm>
            <a:off x="8422405" y="3697098"/>
            <a:ext cx="2754010" cy="364067"/>
            <a:chOff x="829732" y="4826000"/>
            <a:chExt cx="2754010" cy="364067"/>
          </a:xfrm>
        </p:grpSpPr>
        <p:sp>
          <p:nvSpPr>
            <p:cNvPr id="17" name="Rounded Rectangle 16">
              <a:extLst>
                <a:ext uri="{FF2B5EF4-FFF2-40B4-BE49-F238E27FC236}">
                  <a16:creationId xmlns:a16="http://schemas.microsoft.com/office/drawing/2014/main" id="{985D4C04-AE30-BE67-789D-11134D3CCC0E}"/>
                </a:ext>
              </a:extLst>
            </p:cNvPr>
            <p:cNvSpPr/>
            <p:nvPr/>
          </p:nvSpPr>
          <p:spPr>
            <a:xfrm>
              <a:off x="829733" y="4826000"/>
              <a:ext cx="2754009" cy="364067"/>
            </a:xfrm>
            <a:prstGeom prst="roundRect">
              <a:avLst>
                <a:gd name="adj" fmla="val 50000"/>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0FB278-CFA5-5806-1A1A-A0BA9B82B99D}"/>
                </a:ext>
              </a:extLst>
            </p:cNvPr>
            <p:cNvSpPr txBox="1">
              <a:spLocks noChangeArrowheads="1"/>
            </p:cNvSpPr>
            <p:nvPr/>
          </p:nvSpPr>
          <p:spPr bwMode="auto">
            <a:xfrm>
              <a:off x="829732" y="4864917"/>
              <a:ext cx="275401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Fair Tone</a:t>
              </a:r>
            </a:p>
          </p:txBody>
        </p:sp>
      </p:grpSp>
      <p:grpSp>
        <p:nvGrpSpPr>
          <p:cNvPr id="19" name="Group 18">
            <a:extLst>
              <a:ext uri="{FF2B5EF4-FFF2-40B4-BE49-F238E27FC236}">
                <a16:creationId xmlns:a16="http://schemas.microsoft.com/office/drawing/2014/main" id="{2860F84D-4873-4009-258D-79E9BDEC81D7}"/>
              </a:ext>
            </a:extLst>
          </p:cNvPr>
          <p:cNvGrpSpPr/>
          <p:nvPr/>
        </p:nvGrpSpPr>
        <p:grpSpPr>
          <a:xfrm>
            <a:off x="5492938" y="4353162"/>
            <a:ext cx="2754010" cy="364067"/>
            <a:chOff x="829732" y="4826000"/>
            <a:chExt cx="2754010" cy="364067"/>
          </a:xfrm>
        </p:grpSpPr>
        <p:sp>
          <p:nvSpPr>
            <p:cNvPr id="20" name="Rounded Rectangle 19">
              <a:extLst>
                <a:ext uri="{FF2B5EF4-FFF2-40B4-BE49-F238E27FC236}">
                  <a16:creationId xmlns:a16="http://schemas.microsoft.com/office/drawing/2014/main" id="{6033E69D-3BE6-AF41-0BDC-D7555B8CCACD}"/>
                </a:ext>
              </a:extLst>
            </p:cNvPr>
            <p:cNvSpPr/>
            <p:nvPr/>
          </p:nvSpPr>
          <p:spPr>
            <a:xfrm>
              <a:off x="829733" y="4826000"/>
              <a:ext cx="2754009" cy="364067"/>
            </a:xfrm>
            <a:prstGeom prst="roundRect">
              <a:avLst>
                <a:gd name="adj" fmla="val 50000"/>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0638B2C-F325-B137-0ABE-55D490EE3607}"/>
                </a:ext>
              </a:extLst>
            </p:cNvPr>
            <p:cNvSpPr txBox="1">
              <a:spLocks noChangeArrowheads="1"/>
            </p:cNvSpPr>
            <p:nvPr/>
          </p:nvSpPr>
          <p:spPr bwMode="auto">
            <a:xfrm>
              <a:off x="829732" y="4864917"/>
              <a:ext cx="275401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Smooth Texture</a:t>
              </a:r>
            </a:p>
          </p:txBody>
        </p:sp>
      </p:grpSp>
      <p:grpSp>
        <p:nvGrpSpPr>
          <p:cNvPr id="22" name="Group 21">
            <a:extLst>
              <a:ext uri="{FF2B5EF4-FFF2-40B4-BE49-F238E27FC236}">
                <a16:creationId xmlns:a16="http://schemas.microsoft.com/office/drawing/2014/main" id="{67F860C3-6D01-3EDF-FB73-C1973EC11D62}"/>
              </a:ext>
            </a:extLst>
          </p:cNvPr>
          <p:cNvGrpSpPr/>
          <p:nvPr/>
        </p:nvGrpSpPr>
        <p:grpSpPr>
          <a:xfrm>
            <a:off x="8422405" y="4353162"/>
            <a:ext cx="2754010" cy="364067"/>
            <a:chOff x="829732" y="4826000"/>
            <a:chExt cx="2754010" cy="364067"/>
          </a:xfrm>
        </p:grpSpPr>
        <p:sp>
          <p:nvSpPr>
            <p:cNvPr id="23" name="Rounded Rectangle 22">
              <a:extLst>
                <a:ext uri="{FF2B5EF4-FFF2-40B4-BE49-F238E27FC236}">
                  <a16:creationId xmlns:a16="http://schemas.microsoft.com/office/drawing/2014/main" id="{4B6CF971-59D4-334B-A88F-B43484B71B88}"/>
                </a:ext>
              </a:extLst>
            </p:cNvPr>
            <p:cNvSpPr/>
            <p:nvPr/>
          </p:nvSpPr>
          <p:spPr>
            <a:xfrm>
              <a:off x="829733" y="4826000"/>
              <a:ext cx="2754009" cy="364067"/>
            </a:xfrm>
            <a:prstGeom prst="roundRect">
              <a:avLst>
                <a:gd name="adj" fmla="val 50000"/>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AF4721B-D457-173D-ECBF-1EC95A744BE6}"/>
                </a:ext>
              </a:extLst>
            </p:cNvPr>
            <p:cNvSpPr txBox="1">
              <a:spLocks noChangeArrowheads="1"/>
            </p:cNvSpPr>
            <p:nvPr/>
          </p:nvSpPr>
          <p:spPr bwMode="auto">
            <a:xfrm>
              <a:off x="829732" y="4864917"/>
              <a:ext cx="275401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Moisture Sans Tightness</a:t>
              </a:r>
            </a:p>
          </p:txBody>
        </p:sp>
      </p:grpSp>
      <p:grpSp>
        <p:nvGrpSpPr>
          <p:cNvPr id="26" name="Group 25">
            <a:extLst>
              <a:ext uri="{FF2B5EF4-FFF2-40B4-BE49-F238E27FC236}">
                <a16:creationId xmlns:a16="http://schemas.microsoft.com/office/drawing/2014/main" id="{3A71968B-8E13-F3B9-4929-8368A98A4093}"/>
              </a:ext>
            </a:extLst>
          </p:cNvPr>
          <p:cNvGrpSpPr/>
          <p:nvPr/>
        </p:nvGrpSpPr>
        <p:grpSpPr>
          <a:xfrm>
            <a:off x="5492938" y="5009225"/>
            <a:ext cx="2754010" cy="364067"/>
            <a:chOff x="829732" y="4826000"/>
            <a:chExt cx="2754010" cy="364067"/>
          </a:xfrm>
        </p:grpSpPr>
        <p:sp>
          <p:nvSpPr>
            <p:cNvPr id="27" name="Rounded Rectangle 26">
              <a:extLst>
                <a:ext uri="{FF2B5EF4-FFF2-40B4-BE49-F238E27FC236}">
                  <a16:creationId xmlns:a16="http://schemas.microsoft.com/office/drawing/2014/main" id="{A80C3CBD-9826-ECDB-2B07-D053D4A36CFA}"/>
                </a:ext>
              </a:extLst>
            </p:cNvPr>
            <p:cNvSpPr/>
            <p:nvPr/>
          </p:nvSpPr>
          <p:spPr>
            <a:xfrm>
              <a:off x="829733" y="4826000"/>
              <a:ext cx="2754009" cy="364067"/>
            </a:xfrm>
            <a:prstGeom prst="roundRect">
              <a:avLst>
                <a:gd name="adj" fmla="val 50000"/>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D9D0906-2996-44A6-8EFC-A251ECDC8F55}"/>
                </a:ext>
              </a:extLst>
            </p:cNvPr>
            <p:cNvSpPr txBox="1">
              <a:spLocks noChangeArrowheads="1"/>
            </p:cNvSpPr>
            <p:nvPr/>
          </p:nvSpPr>
          <p:spPr bwMode="auto">
            <a:xfrm>
              <a:off x="829732" y="4864917"/>
              <a:ext cx="275401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Radiant Glow</a:t>
              </a:r>
            </a:p>
          </p:txBody>
        </p:sp>
      </p:grpSp>
      <p:grpSp>
        <p:nvGrpSpPr>
          <p:cNvPr id="29" name="Group 28">
            <a:extLst>
              <a:ext uri="{FF2B5EF4-FFF2-40B4-BE49-F238E27FC236}">
                <a16:creationId xmlns:a16="http://schemas.microsoft.com/office/drawing/2014/main" id="{517E5FED-3FCA-BF77-D761-D74D7C7B634D}"/>
              </a:ext>
            </a:extLst>
          </p:cNvPr>
          <p:cNvGrpSpPr/>
          <p:nvPr/>
        </p:nvGrpSpPr>
        <p:grpSpPr>
          <a:xfrm>
            <a:off x="8422405" y="5009225"/>
            <a:ext cx="2754010" cy="364067"/>
            <a:chOff x="829732" y="4826000"/>
            <a:chExt cx="2754010" cy="364067"/>
          </a:xfrm>
        </p:grpSpPr>
        <p:sp>
          <p:nvSpPr>
            <p:cNvPr id="32" name="Rounded Rectangle 31">
              <a:extLst>
                <a:ext uri="{FF2B5EF4-FFF2-40B4-BE49-F238E27FC236}">
                  <a16:creationId xmlns:a16="http://schemas.microsoft.com/office/drawing/2014/main" id="{A11F3187-3C46-E1F3-F783-A4D34E943251}"/>
                </a:ext>
              </a:extLst>
            </p:cNvPr>
            <p:cNvSpPr/>
            <p:nvPr/>
          </p:nvSpPr>
          <p:spPr>
            <a:xfrm>
              <a:off x="829733" y="4826000"/>
              <a:ext cx="2754009" cy="364067"/>
            </a:xfrm>
            <a:prstGeom prst="roundRect">
              <a:avLst>
                <a:gd name="adj" fmla="val 50000"/>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D9EE37D-BC2A-8ABB-AD53-114BEC71D8FC}"/>
                </a:ext>
              </a:extLst>
            </p:cNvPr>
            <p:cNvSpPr txBox="1">
              <a:spLocks noChangeArrowheads="1"/>
            </p:cNvSpPr>
            <p:nvPr/>
          </p:nvSpPr>
          <p:spPr bwMode="auto">
            <a:xfrm>
              <a:off x="829732" y="4864917"/>
              <a:ext cx="275401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Resilient Skin Barrier</a:t>
              </a:r>
            </a:p>
          </p:txBody>
        </p:sp>
      </p:grpSp>
      <p:grpSp>
        <p:nvGrpSpPr>
          <p:cNvPr id="5" name="Group 4">
            <a:extLst>
              <a:ext uri="{FF2B5EF4-FFF2-40B4-BE49-F238E27FC236}">
                <a16:creationId xmlns:a16="http://schemas.microsoft.com/office/drawing/2014/main" id="{7090FA99-4B3B-1597-AC26-C9E1C22FDA24}"/>
              </a:ext>
            </a:extLst>
          </p:cNvPr>
          <p:cNvGrpSpPr/>
          <p:nvPr/>
        </p:nvGrpSpPr>
        <p:grpSpPr>
          <a:xfrm>
            <a:off x="-114245" y="1761067"/>
            <a:ext cx="4602993" cy="4984255"/>
            <a:chOff x="965199" y="-112678"/>
            <a:chExt cx="6333409" cy="6858001"/>
          </a:xfrm>
        </p:grpSpPr>
        <p:pic>
          <p:nvPicPr>
            <p:cNvPr id="2" name="Picture 1">
              <a:extLst>
                <a:ext uri="{FF2B5EF4-FFF2-40B4-BE49-F238E27FC236}">
                  <a16:creationId xmlns:a16="http://schemas.microsoft.com/office/drawing/2014/main" id="{7AA7A17D-8223-D7A0-95E3-A514000992F2}"/>
                </a:ext>
              </a:extLst>
            </p:cNvPr>
            <p:cNvPicPr>
              <a:picLocks noChangeAspect="1"/>
            </p:cNvPicPr>
            <p:nvPr/>
          </p:nvPicPr>
          <p:blipFill rotWithShape="1">
            <a:blip r:embed="rId2">
              <a:extLst>
                <a:ext uri="{28A0092B-C50C-407E-A947-70E740481C1C}">
                  <a14:useLocalDpi xmlns:a14="http://schemas.microsoft.com/office/drawing/2010/main" val="0"/>
                </a:ext>
              </a:extLst>
            </a:blip>
            <a:srcRect l="736" t="3339" r="736" b="1758"/>
            <a:stretch/>
          </p:blipFill>
          <p:spPr>
            <a:xfrm>
              <a:off x="965199" y="-112677"/>
              <a:ext cx="4593509" cy="6858000"/>
            </a:xfrm>
            <a:prstGeom prst="rect">
              <a:avLst/>
            </a:prstGeom>
          </p:spPr>
        </p:pic>
        <p:pic>
          <p:nvPicPr>
            <p:cNvPr id="3" name="Picture 2">
              <a:extLst>
                <a:ext uri="{FF2B5EF4-FFF2-40B4-BE49-F238E27FC236}">
                  <a16:creationId xmlns:a16="http://schemas.microsoft.com/office/drawing/2014/main" id="{058CB6C2-074C-5854-F0BB-C3D475FE904D}"/>
                </a:ext>
              </a:extLst>
            </p:cNvPr>
            <p:cNvPicPr>
              <a:picLocks noChangeAspect="1"/>
            </p:cNvPicPr>
            <p:nvPr/>
          </p:nvPicPr>
          <p:blipFill rotWithShape="1">
            <a:blip r:embed="rId3">
              <a:extLst>
                <a:ext uri="{28A0092B-C50C-407E-A947-70E740481C1C}">
                  <a14:useLocalDpi xmlns:a14="http://schemas.microsoft.com/office/drawing/2010/main" val="0"/>
                </a:ext>
              </a:extLst>
            </a:blip>
            <a:srcRect l="14" t="5520" r="14" b="6819"/>
            <a:stretch/>
          </p:blipFill>
          <p:spPr>
            <a:xfrm>
              <a:off x="2252818" y="-112678"/>
              <a:ext cx="5045790" cy="6858000"/>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6" grpId="0"/>
      <p:bldP spid="62" grpId="0" animBg="1"/>
      <p:bldP spid="4" grpId="0"/>
      <p:bldP spid="7" grpId="0" animBg="1"/>
      <p:bldP spid="13" grpId="0"/>
      <p:bldP spid="18" grpId="0"/>
      <p:bldP spid="21" grpId="0"/>
      <p:bldP spid="25" grpId="0"/>
      <p:bldP spid="28"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6857AFC6-381F-E342-4684-D033E6477F8C}"/>
              </a:ext>
            </a:extLst>
          </p:cNvPr>
          <p:cNvSpPr/>
          <p:nvPr/>
        </p:nvSpPr>
        <p:spPr>
          <a:xfrm>
            <a:off x="4250267" y="7548"/>
            <a:ext cx="7941733" cy="6858000"/>
          </a:xfrm>
          <a:prstGeom prst="rect">
            <a:avLst/>
          </a:prstGeom>
          <a:solidFill>
            <a:srgbClr val="D7D7D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p>
        </p:txBody>
      </p:sp>
      <p:sp>
        <p:nvSpPr>
          <p:cNvPr id="2" name="Rectangle 1">
            <a:extLst>
              <a:ext uri="{FF2B5EF4-FFF2-40B4-BE49-F238E27FC236}">
                <a16:creationId xmlns:a16="http://schemas.microsoft.com/office/drawing/2014/main" id="{A4E65EFA-0372-0AA3-77D1-DD3D92C796AB}"/>
              </a:ext>
            </a:extLst>
          </p:cNvPr>
          <p:cNvSpPr/>
          <p:nvPr/>
        </p:nvSpPr>
        <p:spPr>
          <a:xfrm>
            <a:off x="1" y="883575"/>
            <a:ext cx="12192000" cy="1202266"/>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56" name="TextBox 55">
            <a:extLst>
              <a:ext uri="{FF2B5EF4-FFF2-40B4-BE49-F238E27FC236}">
                <a16:creationId xmlns:a16="http://schemas.microsoft.com/office/drawing/2014/main" id="{9B38AA2B-AE45-D969-9545-1E4680E2C450}"/>
              </a:ext>
            </a:extLst>
          </p:cNvPr>
          <p:cNvSpPr txBox="1">
            <a:spLocks noChangeArrowheads="1"/>
          </p:cNvSpPr>
          <p:nvPr/>
        </p:nvSpPr>
        <p:spPr bwMode="auto">
          <a:xfrm>
            <a:off x="5894962" y="1041588"/>
            <a:ext cx="4504295"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Indulge in the epitome of skincare luxury – a premium skin booster enriched with a concentrated blend of three exosome complexes, elevating your beauty regimen to unprecedented heights.</a:t>
            </a:r>
            <a:endParaRPr lang="en-US" altLang="en-US" sz="1100" dirty="0">
              <a:latin typeface="Raleway" pitchFamily="2" charset="77"/>
            </a:endParaRPr>
          </a:p>
        </p:txBody>
      </p:sp>
      <p:sp>
        <p:nvSpPr>
          <p:cNvPr id="4" name="Title 2">
            <a:extLst>
              <a:ext uri="{FF2B5EF4-FFF2-40B4-BE49-F238E27FC236}">
                <a16:creationId xmlns:a16="http://schemas.microsoft.com/office/drawing/2014/main" id="{7B727884-324A-AE6D-CB7F-9853AA4E2F8D}"/>
              </a:ext>
            </a:extLst>
          </p:cNvPr>
          <p:cNvSpPr txBox="1">
            <a:spLocks noChangeArrowheads="1"/>
          </p:cNvSpPr>
          <p:nvPr/>
        </p:nvSpPr>
        <p:spPr bwMode="auto">
          <a:xfrm>
            <a:off x="965200" y="855663"/>
            <a:ext cx="362373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eaLnBrk="1" hangingPunct="1"/>
            <a:r>
              <a:rPr lang="en-US" altLang="en-US"/>
              <a:t>EXOTOP™</a:t>
            </a:r>
            <a:endParaRPr lang="en-ID" altLang="en-US" dirty="0"/>
          </a:p>
        </p:txBody>
      </p:sp>
      <p:sp>
        <p:nvSpPr>
          <p:cNvPr id="5" name="TextBox 4">
            <a:extLst>
              <a:ext uri="{FF2B5EF4-FFF2-40B4-BE49-F238E27FC236}">
                <a16:creationId xmlns:a16="http://schemas.microsoft.com/office/drawing/2014/main" id="{11833F70-3CC5-91B0-FED8-CC4FA9D6EC46}"/>
              </a:ext>
            </a:extLst>
          </p:cNvPr>
          <p:cNvSpPr txBox="1">
            <a:spLocks noChangeArrowheads="1"/>
          </p:cNvSpPr>
          <p:nvPr/>
        </p:nvSpPr>
        <p:spPr bwMode="auto">
          <a:xfrm>
            <a:off x="587662" y="5562261"/>
            <a:ext cx="3408606"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Nurture youthful and vibrant skin by delivering a potent infusion of concentrated nutrition to address the subtle signs of aging.</a:t>
            </a:r>
            <a:endParaRPr lang="en-US" altLang="en-US" sz="1100" dirty="0">
              <a:latin typeface="Raleway" pitchFamily="2" charset="77"/>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1B12828D-B222-402B-3800-0A242D2F2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109" y="4955452"/>
            <a:ext cx="2006296" cy="585169"/>
          </a:xfrm>
          <a:prstGeom prst="rect">
            <a:avLst/>
          </a:prstGeom>
        </p:spPr>
      </p:pic>
      <p:pic>
        <p:nvPicPr>
          <p:cNvPr id="15" name="Picture 14">
            <a:extLst>
              <a:ext uri="{FF2B5EF4-FFF2-40B4-BE49-F238E27FC236}">
                <a16:creationId xmlns:a16="http://schemas.microsoft.com/office/drawing/2014/main" id="{64329E9D-205C-C1CE-E615-167F6035EB51}"/>
              </a:ext>
            </a:extLst>
          </p:cNvPr>
          <p:cNvPicPr>
            <a:picLocks noChangeAspect="1"/>
          </p:cNvPicPr>
          <p:nvPr/>
        </p:nvPicPr>
        <p:blipFill>
          <a:blip r:embed="rId3"/>
          <a:stretch>
            <a:fillRect/>
          </a:stretch>
        </p:blipFill>
        <p:spPr>
          <a:xfrm>
            <a:off x="5344942" y="2797996"/>
            <a:ext cx="954087" cy="880397"/>
          </a:xfrm>
          <a:prstGeom prst="rect">
            <a:avLst/>
          </a:prstGeom>
        </p:spPr>
      </p:pic>
      <p:pic>
        <p:nvPicPr>
          <p:cNvPr id="24" name="Picture 23">
            <a:extLst>
              <a:ext uri="{FF2B5EF4-FFF2-40B4-BE49-F238E27FC236}">
                <a16:creationId xmlns:a16="http://schemas.microsoft.com/office/drawing/2014/main" id="{55FBEC1B-4B7A-D0BA-1428-3D7812D9DB0E}"/>
              </a:ext>
            </a:extLst>
          </p:cNvPr>
          <p:cNvPicPr>
            <a:picLocks noChangeAspect="1"/>
          </p:cNvPicPr>
          <p:nvPr/>
        </p:nvPicPr>
        <p:blipFill>
          <a:blip r:embed="rId4"/>
          <a:stretch>
            <a:fillRect/>
          </a:stretch>
        </p:blipFill>
        <p:spPr>
          <a:xfrm>
            <a:off x="9994652" y="2903725"/>
            <a:ext cx="1047389" cy="644763"/>
          </a:xfrm>
          <a:prstGeom prst="rect">
            <a:avLst/>
          </a:prstGeom>
        </p:spPr>
      </p:pic>
      <p:pic>
        <p:nvPicPr>
          <p:cNvPr id="31" name="Picture 30">
            <a:extLst>
              <a:ext uri="{FF2B5EF4-FFF2-40B4-BE49-F238E27FC236}">
                <a16:creationId xmlns:a16="http://schemas.microsoft.com/office/drawing/2014/main" id="{AA3DC2F2-E194-25A4-F83A-849C11131862}"/>
              </a:ext>
            </a:extLst>
          </p:cNvPr>
          <p:cNvPicPr>
            <a:picLocks noChangeAspect="1"/>
          </p:cNvPicPr>
          <p:nvPr/>
        </p:nvPicPr>
        <p:blipFill>
          <a:blip r:embed="rId5"/>
          <a:stretch>
            <a:fillRect/>
          </a:stretch>
        </p:blipFill>
        <p:spPr>
          <a:xfrm>
            <a:off x="7790373" y="2829068"/>
            <a:ext cx="774700" cy="860397"/>
          </a:xfrm>
          <a:prstGeom prst="rect">
            <a:avLst/>
          </a:prstGeom>
        </p:spPr>
      </p:pic>
      <p:sp>
        <p:nvSpPr>
          <p:cNvPr id="33" name="TextBox 32">
            <a:extLst>
              <a:ext uri="{FF2B5EF4-FFF2-40B4-BE49-F238E27FC236}">
                <a16:creationId xmlns:a16="http://schemas.microsoft.com/office/drawing/2014/main" id="{C3D01AB0-6A21-3C82-50AF-7B3EDD334D07}"/>
              </a:ext>
            </a:extLst>
          </p:cNvPr>
          <p:cNvSpPr txBox="1"/>
          <p:nvPr/>
        </p:nvSpPr>
        <p:spPr>
          <a:xfrm>
            <a:off x="5344942" y="2362786"/>
            <a:ext cx="954087" cy="400110"/>
          </a:xfrm>
          <a:prstGeom prst="rect">
            <a:avLst/>
          </a:prstGeom>
          <a:noFill/>
        </p:spPr>
        <p:txBody>
          <a:bodyPr wrap="square" anchor="ctr">
            <a:spAutoFit/>
          </a:bodyPr>
          <a:lstStyle/>
          <a:p>
            <a:pPr algn="ctr" eaLnBrk="1" fontAlgn="auto" hangingPunct="1">
              <a:spcBef>
                <a:spcPts val="0"/>
              </a:spcBef>
              <a:spcAft>
                <a:spcPts val="0"/>
              </a:spcAft>
              <a:defRPr/>
            </a:pPr>
            <a:r>
              <a:rPr lang="en-US" sz="2000" b="1" dirty="0">
                <a:solidFill>
                  <a:srgbClr val="663F96"/>
                </a:solidFill>
                <a:latin typeface="+mj-lt"/>
              </a:rPr>
              <a:t>01</a:t>
            </a:r>
          </a:p>
        </p:txBody>
      </p:sp>
      <p:sp>
        <p:nvSpPr>
          <p:cNvPr id="35" name="TextBox 34">
            <a:extLst>
              <a:ext uri="{FF2B5EF4-FFF2-40B4-BE49-F238E27FC236}">
                <a16:creationId xmlns:a16="http://schemas.microsoft.com/office/drawing/2014/main" id="{CD3AC07B-D04A-4F63-A8E2-26569D3B151B}"/>
              </a:ext>
            </a:extLst>
          </p:cNvPr>
          <p:cNvSpPr txBox="1">
            <a:spLocks noChangeArrowheads="1"/>
          </p:cNvSpPr>
          <p:nvPr/>
        </p:nvSpPr>
        <p:spPr bwMode="auto">
          <a:xfrm>
            <a:off x="5027849" y="3784188"/>
            <a:ext cx="1588271"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Adipose-Derived Stem Cell Exosome</a:t>
            </a:r>
          </a:p>
        </p:txBody>
      </p:sp>
      <p:sp>
        <p:nvSpPr>
          <p:cNvPr id="36" name="Rectangle 35">
            <a:extLst>
              <a:ext uri="{FF2B5EF4-FFF2-40B4-BE49-F238E27FC236}">
                <a16:creationId xmlns:a16="http://schemas.microsoft.com/office/drawing/2014/main" id="{9D41B0D3-C5A6-A1CD-7912-97277A10940B}"/>
              </a:ext>
            </a:extLst>
          </p:cNvPr>
          <p:cNvSpPr/>
          <p:nvPr/>
        </p:nvSpPr>
        <p:spPr>
          <a:xfrm>
            <a:off x="4810585" y="4879522"/>
            <a:ext cx="2022797" cy="1507067"/>
          </a:xfrm>
          <a:prstGeom prst="rect">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grpSp>
        <p:nvGrpSpPr>
          <p:cNvPr id="40" name="Group 39">
            <a:extLst>
              <a:ext uri="{FF2B5EF4-FFF2-40B4-BE49-F238E27FC236}">
                <a16:creationId xmlns:a16="http://schemas.microsoft.com/office/drawing/2014/main" id="{F2C725CA-DFF9-AC9E-4B7E-73C415E7A179}"/>
              </a:ext>
            </a:extLst>
          </p:cNvPr>
          <p:cNvGrpSpPr/>
          <p:nvPr/>
        </p:nvGrpSpPr>
        <p:grpSpPr>
          <a:xfrm>
            <a:off x="5791370" y="4410560"/>
            <a:ext cx="63136" cy="249037"/>
            <a:chOff x="5828097" y="4649002"/>
            <a:chExt cx="86627" cy="341697"/>
          </a:xfrm>
          <a:solidFill>
            <a:srgbClr val="C2C0DF"/>
          </a:solidFill>
        </p:grpSpPr>
        <p:sp>
          <p:nvSpPr>
            <p:cNvPr id="37" name="Oval 36">
              <a:extLst>
                <a:ext uri="{FF2B5EF4-FFF2-40B4-BE49-F238E27FC236}">
                  <a16:creationId xmlns:a16="http://schemas.microsoft.com/office/drawing/2014/main" id="{36AB5CA3-AA92-74D7-3728-EDEFCF9619D2}"/>
                </a:ext>
              </a:extLst>
            </p:cNvPr>
            <p:cNvSpPr/>
            <p:nvPr/>
          </p:nvSpPr>
          <p:spPr>
            <a:xfrm>
              <a:off x="5828097" y="4649002"/>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6E4E4B2-37FD-E46A-4020-6FACC7C9B611}"/>
                </a:ext>
              </a:extLst>
            </p:cNvPr>
            <p:cNvSpPr/>
            <p:nvPr/>
          </p:nvSpPr>
          <p:spPr>
            <a:xfrm>
              <a:off x="5828097" y="4778943"/>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361E564-B2CA-1891-0C7B-D13460B0C251}"/>
                </a:ext>
              </a:extLst>
            </p:cNvPr>
            <p:cNvSpPr/>
            <p:nvPr/>
          </p:nvSpPr>
          <p:spPr>
            <a:xfrm>
              <a:off x="5828097" y="4904072"/>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B70E2BF7-0809-7984-AAF4-F773EA542377}"/>
              </a:ext>
            </a:extLst>
          </p:cNvPr>
          <p:cNvSpPr txBox="1"/>
          <p:nvPr/>
        </p:nvSpPr>
        <p:spPr>
          <a:xfrm>
            <a:off x="7700682" y="2362786"/>
            <a:ext cx="954087" cy="400110"/>
          </a:xfrm>
          <a:prstGeom prst="rect">
            <a:avLst/>
          </a:prstGeom>
          <a:noFill/>
        </p:spPr>
        <p:txBody>
          <a:bodyPr wrap="square" anchor="ctr">
            <a:spAutoFit/>
          </a:bodyPr>
          <a:lstStyle/>
          <a:p>
            <a:pPr algn="ctr" eaLnBrk="1" fontAlgn="auto" hangingPunct="1">
              <a:spcBef>
                <a:spcPts val="0"/>
              </a:spcBef>
              <a:spcAft>
                <a:spcPts val="0"/>
              </a:spcAft>
              <a:defRPr/>
            </a:pPr>
            <a:r>
              <a:rPr lang="en-US" sz="2000" b="1" dirty="0">
                <a:solidFill>
                  <a:srgbClr val="663F96"/>
                </a:solidFill>
                <a:latin typeface="+mj-lt"/>
              </a:rPr>
              <a:t>02</a:t>
            </a:r>
          </a:p>
        </p:txBody>
      </p:sp>
      <p:sp>
        <p:nvSpPr>
          <p:cNvPr id="60" name="TextBox 59">
            <a:extLst>
              <a:ext uri="{FF2B5EF4-FFF2-40B4-BE49-F238E27FC236}">
                <a16:creationId xmlns:a16="http://schemas.microsoft.com/office/drawing/2014/main" id="{DE2D346E-28AF-869A-1C5A-94F4A941638B}"/>
              </a:ext>
            </a:extLst>
          </p:cNvPr>
          <p:cNvSpPr txBox="1">
            <a:spLocks noChangeArrowheads="1"/>
          </p:cNvSpPr>
          <p:nvPr/>
        </p:nvSpPr>
        <p:spPr bwMode="auto">
          <a:xfrm>
            <a:off x="7383589" y="3784188"/>
            <a:ext cx="1588271"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Edelweiss-Derived Exosome</a:t>
            </a:r>
          </a:p>
        </p:txBody>
      </p:sp>
      <p:sp>
        <p:nvSpPr>
          <p:cNvPr id="61" name="Rectangle 60">
            <a:extLst>
              <a:ext uri="{FF2B5EF4-FFF2-40B4-BE49-F238E27FC236}">
                <a16:creationId xmlns:a16="http://schemas.microsoft.com/office/drawing/2014/main" id="{4DB72679-E2A2-9F57-DDCC-A3BF0EC984C8}"/>
              </a:ext>
            </a:extLst>
          </p:cNvPr>
          <p:cNvSpPr/>
          <p:nvPr/>
        </p:nvSpPr>
        <p:spPr>
          <a:xfrm>
            <a:off x="7166325" y="4879522"/>
            <a:ext cx="2022797" cy="1507067"/>
          </a:xfrm>
          <a:prstGeom prst="rect">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grpSp>
        <p:nvGrpSpPr>
          <p:cNvPr id="63" name="Group 62">
            <a:extLst>
              <a:ext uri="{FF2B5EF4-FFF2-40B4-BE49-F238E27FC236}">
                <a16:creationId xmlns:a16="http://schemas.microsoft.com/office/drawing/2014/main" id="{B8B9F203-F1D5-F333-8B87-C1EE613B54F3}"/>
              </a:ext>
            </a:extLst>
          </p:cNvPr>
          <p:cNvGrpSpPr/>
          <p:nvPr/>
        </p:nvGrpSpPr>
        <p:grpSpPr>
          <a:xfrm>
            <a:off x="8147110" y="4410560"/>
            <a:ext cx="63136" cy="249037"/>
            <a:chOff x="5828097" y="4649002"/>
            <a:chExt cx="86627" cy="341697"/>
          </a:xfrm>
          <a:solidFill>
            <a:srgbClr val="C2C0DF"/>
          </a:solidFill>
        </p:grpSpPr>
        <p:sp>
          <p:nvSpPr>
            <p:cNvPr id="64" name="Oval 63">
              <a:extLst>
                <a:ext uri="{FF2B5EF4-FFF2-40B4-BE49-F238E27FC236}">
                  <a16:creationId xmlns:a16="http://schemas.microsoft.com/office/drawing/2014/main" id="{CF7A7735-BFA9-D421-997E-A98FD260B170}"/>
                </a:ext>
              </a:extLst>
            </p:cNvPr>
            <p:cNvSpPr/>
            <p:nvPr/>
          </p:nvSpPr>
          <p:spPr>
            <a:xfrm>
              <a:off x="5828097" y="4649002"/>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F43812F-F8C2-028E-7008-C549C579618C}"/>
                </a:ext>
              </a:extLst>
            </p:cNvPr>
            <p:cNvSpPr/>
            <p:nvPr/>
          </p:nvSpPr>
          <p:spPr>
            <a:xfrm>
              <a:off x="5828097" y="4778943"/>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FC6DF5E-6778-FFA9-5281-D8EE6480D7C4}"/>
                </a:ext>
              </a:extLst>
            </p:cNvPr>
            <p:cNvSpPr/>
            <p:nvPr/>
          </p:nvSpPr>
          <p:spPr>
            <a:xfrm>
              <a:off x="5828097" y="4904072"/>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B621B421-77E5-BF48-FB5C-945D8C712E97}"/>
              </a:ext>
            </a:extLst>
          </p:cNvPr>
          <p:cNvSpPr txBox="1"/>
          <p:nvPr/>
        </p:nvSpPr>
        <p:spPr>
          <a:xfrm>
            <a:off x="10048672" y="2362786"/>
            <a:ext cx="954087" cy="400110"/>
          </a:xfrm>
          <a:prstGeom prst="rect">
            <a:avLst/>
          </a:prstGeom>
          <a:noFill/>
        </p:spPr>
        <p:txBody>
          <a:bodyPr wrap="square" anchor="ctr">
            <a:spAutoFit/>
          </a:bodyPr>
          <a:lstStyle/>
          <a:p>
            <a:pPr algn="ctr" eaLnBrk="1" fontAlgn="auto" hangingPunct="1">
              <a:spcBef>
                <a:spcPts val="0"/>
              </a:spcBef>
              <a:spcAft>
                <a:spcPts val="0"/>
              </a:spcAft>
              <a:defRPr/>
            </a:pPr>
            <a:r>
              <a:rPr lang="en-US" sz="2000" b="1" dirty="0">
                <a:solidFill>
                  <a:srgbClr val="663F96"/>
                </a:solidFill>
                <a:latin typeface="+mj-lt"/>
              </a:rPr>
              <a:t>03</a:t>
            </a:r>
          </a:p>
        </p:txBody>
      </p:sp>
      <p:sp>
        <p:nvSpPr>
          <p:cNvPr id="69" name="TextBox 68">
            <a:extLst>
              <a:ext uri="{FF2B5EF4-FFF2-40B4-BE49-F238E27FC236}">
                <a16:creationId xmlns:a16="http://schemas.microsoft.com/office/drawing/2014/main" id="{18143038-DA31-E3BA-3F48-E0E74978798B}"/>
              </a:ext>
            </a:extLst>
          </p:cNvPr>
          <p:cNvSpPr txBox="1">
            <a:spLocks noChangeArrowheads="1"/>
          </p:cNvSpPr>
          <p:nvPr/>
        </p:nvSpPr>
        <p:spPr bwMode="auto">
          <a:xfrm>
            <a:off x="9731579" y="3784188"/>
            <a:ext cx="1588271"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latin typeface="Raleway" pitchFamily="2" charset="77"/>
              </a:rPr>
              <a:t>Skin Lactobacillus-Derived Exosome</a:t>
            </a:r>
          </a:p>
        </p:txBody>
      </p:sp>
      <p:sp>
        <p:nvSpPr>
          <p:cNvPr id="70" name="Rectangle 69">
            <a:extLst>
              <a:ext uri="{FF2B5EF4-FFF2-40B4-BE49-F238E27FC236}">
                <a16:creationId xmlns:a16="http://schemas.microsoft.com/office/drawing/2014/main" id="{DBD5F1A9-2DD2-721F-2C64-527FFFD62A2D}"/>
              </a:ext>
            </a:extLst>
          </p:cNvPr>
          <p:cNvSpPr/>
          <p:nvPr/>
        </p:nvSpPr>
        <p:spPr>
          <a:xfrm>
            <a:off x="9514315" y="4879522"/>
            <a:ext cx="2022797" cy="1507067"/>
          </a:xfrm>
          <a:prstGeom prst="rect">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grpSp>
        <p:nvGrpSpPr>
          <p:cNvPr id="71" name="Group 70">
            <a:extLst>
              <a:ext uri="{FF2B5EF4-FFF2-40B4-BE49-F238E27FC236}">
                <a16:creationId xmlns:a16="http://schemas.microsoft.com/office/drawing/2014/main" id="{A2F744B9-CAB4-EE62-675F-A6E6537DE539}"/>
              </a:ext>
            </a:extLst>
          </p:cNvPr>
          <p:cNvGrpSpPr/>
          <p:nvPr/>
        </p:nvGrpSpPr>
        <p:grpSpPr>
          <a:xfrm>
            <a:off x="10495100" y="4410560"/>
            <a:ext cx="63136" cy="249037"/>
            <a:chOff x="5828097" y="4649002"/>
            <a:chExt cx="86627" cy="341697"/>
          </a:xfrm>
          <a:solidFill>
            <a:srgbClr val="C2C0DF"/>
          </a:solidFill>
        </p:grpSpPr>
        <p:sp>
          <p:nvSpPr>
            <p:cNvPr id="72" name="Oval 71">
              <a:extLst>
                <a:ext uri="{FF2B5EF4-FFF2-40B4-BE49-F238E27FC236}">
                  <a16:creationId xmlns:a16="http://schemas.microsoft.com/office/drawing/2014/main" id="{3875ED3C-129D-1C18-B597-AB0E562121C8}"/>
                </a:ext>
              </a:extLst>
            </p:cNvPr>
            <p:cNvSpPr/>
            <p:nvPr/>
          </p:nvSpPr>
          <p:spPr>
            <a:xfrm>
              <a:off x="5828097" y="4649002"/>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32C107C-9CF3-72EA-7425-258DC633328A}"/>
                </a:ext>
              </a:extLst>
            </p:cNvPr>
            <p:cNvSpPr/>
            <p:nvPr/>
          </p:nvSpPr>
          <p:spPr>
            <a:xfrm>
              <a:off x="5828097" y="4778943"/>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5299000-BBB2-CB25-A304-DA5E8AB9A58A}"/>
                </a:ext>
              </a:extLst>
            </p:cNvPr>
            <p:cNvSpPr/>
            <p:nvPr/>
          </p:nvSpPr>
          <p:spPr>
            <a:xfrm>
              <a:off x="5828097" y="4904072"/>
              <a:ext cx="86627" cy="86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a:extLst>
              <a:ext uri="{FF2B5EF4-FFF2-40B4-BE49-F238E27FC236}">
                <a16:creationId xmlns:a16="http://schemas.microsoft.com/office/drawing/2014/main" id="{237129EB-4B13-8E81-BDCB-3A2B9FAA0C5E}"/>
              </a:ext>
            </a:extLst>
          </p:cNvPr>
          <p:cNvSpPr txBox="1">
            <a:spLocks noChangeArrowheads="1"/>
          </p:cNvSpPr>
          <p:nvPr/>
        </p:nvSpPr>
        <p:spPr bwMode="auto">
          <a:xfrm>
            <a:off x="4810585" y="5098547"/>
            <a:ext cx="2022797" cy="10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A robust skin enhancement effect fueled by approximately 250 various growth factors.</a:t>
            </a:r>
          </a:p>
        </p:txBody>
      </p:sp>
      <p:sp>
        <p:nvSpPr>
          <p:cNvPr id="77" name="TextBox 76">
            <a:extLst>
              <a:ext uri="{FF2B5EF4-FFF2-40B4-BE49-F238E27FC236}">
                <a16:creationId xmlns:a16="http://schemas.microsoft.com/office/drawing/2014/main" id="{4A289B19-69D9-5781-5ED5-88DF3C885738}"/>
              </a:ext>
            </a:extLst>
          </p:cNvPr>
          <p:cNvSpPr txBox="1">
            <a:spLocks noChangeArrowheads="1"/>
          </p:cNvSpPr>
          <p:nvPr/>
        </p:nvSpPr>
        <p:spPr bwMode="auto">
          <a:xfrm>
            <a:off x="7166327" y="5102059"/>
            <a:ext cx="2022797" cy="10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A formula that not only prevents the aging process but also skillfully inhibits active oxygen.</a:t>
            </a:r>
          </a:p>
        </p:txBody>
      </p:sp>
      <p:sp>
        <p:nvSpPr>
          <p:cNvPr id="78" name="TextBox 77">
            <a:extLst>
              <a:ext uri="{FF2B5EF4-FFF2-40B4-BE49-F238E27FC236}">
                <a16:creationId xmlns:a16="http://schemas.microsoft.com/office/drawing/2014/main" id="{B222DCF2-C554-4791-5726-DC7C0BDC2E3A}"/>
              </a:ext>
            </a:extLst>
          </p:cNvPr>
          <p:cNvSpPr txBox="1">
            <a:spLocks noChangeArrowheads="1"/>
          </p:cNvSpPr>
          <p:nvPr/>
        </p:nvSpPr>
        <p:spPr bwMode="auto">
          <a:xfrm>
            <a:off x="9514320" y="4969522"/>
            <a:ext cx="2022797" cy="133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Fermented lactic acid bacteria extracted from the skin of those in their 20’s, produces a skin lightening, anti-inflammatory benefit.</a:t>
            </a:r>
          </a:p>
        </p:txBody>
      </p:sp>
      <p:pic>
        <p:nvPicPr>
          <p:cNvPr id="7" name="Picture 6" descr="A close-up of a bottle&#10;&#10;Description automatically generated">
            <a:extLst>
              <a:ext uri="{FF2B5EF4-FFF2-40B4-BE49-F238E27FC236}">
                <a16:creationId xmlns:a16="http://schemas.microsoft.com/office/drawing/2014/main" id="{2F431ABC-D9DA-B6E2-A999-972CE956A8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730" y="1243680"/>
            <a:ext cx="2779200" cy="4307761"/>
          </a:xfrm>
          <a:prstGeom prst="rect">
            <a:avLst/>
          </a:prstGeom>
        </p:spPr>
      </p:pic>
    </p:spTree>
    <p:extLst>
      <p:ext uri="{BB962C8B-B14F-4D97-AF65-F5344CB8AC3E}">
        <p14:creationId xmlns:p14="http://schemas.microsoft.com/office/powerpoint/2010/main" val="1491564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anim calcmode="lin" valueType="num">
                                      <p:cBhvr>
                                        <p:cTn id="33" dur="500" fill="hold"/>
                                        <p:tgtEl>
                                          <p:spTgt spid="33"/>
                                        </p:tgtEl>
                                        <p:attrNameLst>
                                          <p:attrName>ppt_x</p:attrName>
                                        </p:attrNameLst>
                                      </p:cBhvr>
                                      <p:tavLst>
                                        <p:tav tm="0">
                                          <p:val>
                                            <p:strVal val="#ppt_x"/>
                                          </p:val>
                                        </p:tav>
                                        <p:tav tm="100000">
                                          <p:val>
                                            <p:strVal val="#ppt_x"/>
                                          </p:val>
                                        </p:tav>
                                      </p:tavLst>
                                    </p:anim>
                                    <p:anim calcmode="lin" valueType="num">
                                      <p:cBhvr>
                                        <p:cTn id="34" dur="500" fill="hold"/>
                                        <p:tgtEl>
                                          <p:spTgt spid="33"/>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42" presetClass="entr" presetSubtype="0"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anim calcmode="lin" valueType="num">
                                      <p:cBhvr>
                                        <p:cTn id="39" dur="500" fill="hold"/>
                                        <p:tgtEl>
                                          <p:spTgt spid="35"/>
                                        </p:tgtEl>
                                        <p:attrNameLst>
                                          <p:attrName>ppt_x</p:attrName>
                                        </p:attrNameLst>
                                      </p:cBhvr>
                                      <p:tavLst>
                                        <p:tav tm="0">
                                          <p:val>
                                            <p:strVal val="#ppt_x"/>
                                          </p:val>
                                        </p:tav>
                                        <p:tav tm="100000">
                                          <p:val>
                                            <p:strVal val="#ppt_x"/>
                                          </p:val>
                                        </p:tav>
                                      </p:tavLst>
                                    </p:anim>
                                    <p:anim calcmode="lin" valueType="num">
                                      <p:cBhvr>
                                        <p:cTn id="40" dur="500" fill="hold"/>
                                        <p:tgtEl>
                                          <p:spTgt spid="35"/>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anim calcmode="lin" valueType="num">
                                      <p:cBhvr>
                                        <p:cTn id="48" dur="500" fill="hold"/>
                                        <p:tgtEl>
                                          <p:spTgt spid="59"/>
                                        </p:tgtEl>
                                        <p:attrNameLst>
                                          <p:attrName>ppt_x</p:attrName>
                                        </p:attrNameLst>
                                      </p:cBhvr>
                                      <p:tavLst>
                                        <p:tav tm="0">
                                          <p:val>
                                            <p:strVal val="#ppt_x"/>
                                          </p:val>
                                        </p:tav>
                                        <p:tav tm="100000">
                                          <p:val>
                                            <p:strVal val="#ppt_x"/>
                                          </p:val>
                                        </p:tav>
                                      </p:tavLst>
                                    </p:anim>
                                    <p:anim calcmode="lin" valueType="num">
                                      <p:cBhvr>
                                        <p:cTn id="49" dur="500" fill="hold"/>
                                        <p:tgtEl>
                                          <p:spTgt spid="59"/>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42" presetClass="entr" presetSubtype="0" fill="hold" nodeType="after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anim calcmode="lin" valueType="num">
                                      <p:cBhvr>
                                        <p:cTn id="54" dur="500" fill="hold"/>
                                        <p:tgtEl>
                                          <p:spTgt spid="60"/>
                                        </p:tgtEl>
                                        <p:attrNameLst>
                                          <p:attrName>ppt_x</p:attrName>
                                        </p:attrNameLst>
                                      </p:cBhvr>
                                      <p:tavLst>
                                        <p:tav tm="0">
                                          <p:val>
                                            <p:strVal val="#ppt_x"/>
                                          </p:val>
                                        </p:tav>
                                        <p:tav tm="100000">
                                          <p:val>
                                            <p:strVal val="#ppt_x"/>
                                          </p:val>
                                        </p:tav>
                                      </p:tavLst>
                                    </p:anim>
                                    <p:anim calcmode="lin" valueType="num">
                                      <p:cBhvr>
                                        <p:cTn id="55" dur="500" fill="hold"/>
                                        <p:tgtEl>
                                          <p:spTgt spid="60"/>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additive="base">
                                        <p:cTn id="58" dur="500" fill="hold"/>
                                        <p:tgtEl>
                                          <p:spTgt spid="61"/>
                                        </p:tgtEl>
                                        <p:attrNameLst>
                                          <p:attrName>ppt_x</p:attrName>
                                        </p:attrNameLst>
                                      </p:cBhvr>
                                      <p:tavLst>
                                        <p:tav tm="0">
                                          <p:val>
                                            <p:strVal val="#ppt_x"/>
                                          </p:val>
                                        </p:tav>
                                        <p:tav tm="100000">
                                          <p:val>
                                            <p:strVal val="#ppt_x"/>
                                          </p:val>
                                        </p:tav>
                                      </p:tavLst>
                                    </p:anim>
                                    <p:anim calcmode="lin" valueType="num">
                                      <p:cBhvr additive="base">
                                        <p:cTn id="59" dur="500" fill="hold"/>
                                        <p:tgtEl>
                                          <p:spTgt spid="61"/>
                                        </p:tgtEl>
                                        <p:attrNameLst>
                                          <p:attrName>ppt_y</p:attrName>
                                        </p:attrNameLst>
                                      </p:cBhvr>
                                      <p:tavLst>
                                        <p:tav tm="0">
                                          <p:val>
                                            <p:strVal val="1+#ppt_h/2"/>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anim calcmode="lin" valueType="num">
                                      <p:cBhvr>
                                        <p:cTn id="63" dur="500" fill="hold"/>
                                        <p:tgtEl>
                                          <p:spTgt spid="68"/>
                                        </p:tgtEl>
                                        <p:attrNameLst>
                                          <p:attrName>ppt_x</p:attrName>
                                        </p:attrNameLst>
                                      </p:cBhvr>
                                      <p:tavLst>
                                        <p:tav tm="0">
                                          <p:val>
                                            <p:strVal val="#ppt_x"/>
                                          </p:val>
                                        </p:tav>
                                        <p:tav tm="100000">
                                          <p:val>
                                            <p:strVal val="#ppt_x"/>
                                          </p:val>
                                        </p:tav>
                                      </p:tavLst>
                                    </p:anim>
                                    <p:anim calcmode="lin" valueType="num">
                                      <p:cBhvr>
                                        <p:cTn id="64" dur="500" fill="hold"/>
                                        <p:tgtEl>
                                          <p:spTgt spid="68"/>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42" presetClass="entr" presetSubtype="0" fill="hold" nodeType="after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anim calcmode="lin" valueType="num">
                                      <p:cBhvr>
                                        <p:cTn id="69" dur="500" fill="hold"/>
                                        <p:tgtEl>
                                          <p:spTgt spid="69"/>
                                        </p:tgtEl>
                                        <p:attrNameLst>
                                          <p:attrName>ppt_x</p:attrName>
                                        </p:attrNameLst>
                                      </p:cBhvr>
                                      <p:tavLst>
                                        <p:tav tm="0">
                                          <p:val>
                                            <p:strVal val="#ppt_x"/>
                                          </p:val>
                                        </p:tav>
                                        <p:tav tm="100000">
                                          <p:val>
                                            <p:strVal val="#ppt_x"/>
                                          </p:val>
                                        </p:tav>
                                      </p:tavLst>
                                    </p:anim>
                                    <p:anim calcmode="lin" valueType="num">
                                      <p:cBhvr>
                                        <p:cTn id="70" dur="500" fill="hold"/>
                                        <p:tgtEl>
                                          <p:spTgt spid="69"/>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70"/>
                                        </p:tgtEl>
                                        <p:attrNameLst>
                                          <p:attrName>style.visibility</p:attrName>
                                        </p:attrNameLst>
                                      </p:cBhvr>
                                      <p:to>
                                        <p:strVal val="visible"/>
                                      </p:to>
                                    </p:set>
                                    <p:anim calcmode="lin" valueType="num">
                                      <p:cBhvr additive="base">
                                        <p:cTn id="73" dur="500" fill="hold"/>
                                        <p:tgtEl>
                                          <p:spTgt spid="70"/>
                                        </p:tgtEl>
                                        <p:attrNameLst>
                                          <p:attrName>ppt_x</p:attrName>
                                        </p:attrNameLst>
                                      </p:cBhvr>
                                      <p:tavLst>
                                        <p:tav tm="0">
                                          <p:val>
                                            <p:strVal val="#ppt_x"/>
                                          </p:val>
                                        </p:tav>
                                        <p:tav tm="100000">
                                          <p:val>
                                            <p:strVal val="#ppt_x"/>
                                          </p:val>
                                        </p:tav>
                                      </p:tavLst>
                                    </p:anim>
                                    <p:anim calcmode="lin" valueType="num">
                                      <p:cBhvr additive="base">
                                        <p:cTn id="74" dur="500" fill="hold"/>
                                        <p:tgtEl>
                                          <p:spTgt spid="70"/>
                                        </p:tgtEl>
                                        <p:attrNameLst>
                                          <p:attrName>ppt_y</p:attrName>
                                        </p:attrNameLst>
                                      </p:cBhvr>
                                      <p:tavLst>
                                        <p:tav tm="0">
                                          <p:val>
                                            <p:strVal val="1+#ppt_h/2"/>
                                          </p:val>
                                        </p:tav>
                                        <p:tav tm="100000">
                                          <p:val>
                                            <p:strVal val="#ppt_y"/>
                                          </p:val>
                                        </p:tav>
                                      </p:tavLst>
                                    </p:anim>
                                  </p:childTnLst>
                                </p:cTn>
                              </p:par>
                            </p:childTnLst>
                          </p:cTn>
                        </p:par>
                        <p:par>
                          <p:cTn id="75" fill="hold">
                            <p:stCondLst>
                              <p:cond delay="3000"/>
                            </p:stCondLst>
                            <p:childTnLst>
                              <p:par>
                                <p:cTn id="76" presetID="42"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anim calcmode="lin" valueType="num">
                                      <p:cBhvr>
                                        <p:cTn id="79" dur="500" fill="hold"/>
                                        <p:tgtEl>
                                          <p:spTgt spid="76"/>
                                        </p:tgtEl>
                                        <p:attrNameLst>
                                          <p:attrName>ppt_x</p:attrName>
                                        </p:attrNameLst>
                                      </p:cBhvr>
                                      <p:tavLst>
                                        <p:tav tm="0">
                                          <p:val>
                                            <p:strVal val="#ppt_x"/>
                                          </p:val>
                                        </p:tav>
                                        <p:tav tm="100000">
                                          <p:val>
                                            <p:strVal val="#ppt_x"/>
                                          </p:val>
                                        </p:tav>
                                      </p:tavLst>
                                    </p:anim>
                                    <p:anim calcmode="lin" valueType="num">
                                      <p:cBhvr>
                                        <p:cTn id="80" dur="500" fill="hold"/>
                                        <p:tgtEl>
                                          <p:spTgt spid="76"/>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42" presetClass="entr" presetSubtype="0" fill="hold" nodeType="after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anim calcmode="lin" valueType="num">
                                      <p:cBhvr>
                                        <p:cTn id="85" dur="500" fill="hold"/>
                                        <p:tgtEl>
                                          <p:spTgt spid="77"/>
                                        </p:tgtEl>
                                        <p:attrNameLst>
                                          <p:attrName>ppt_x</p:attrName>
                                        </p:attrNameLst>
                                      </p:cBhvr>
                                      <p:tavLst>
                                        <p:tav tm="0">
                                          <p:val>
                                            <p:strVal val="#ppt_x"/>
                                          </p:val>
                                        </p:tav>
                                        <p:tav tm="100000">
                                          <p:val>
                                            <p:strVal val="#ppt_x"/>
                                          </p:val>
                                        </p:tav>
                                      </p:tavLst>
                                    </p:anim>
                                    <p:anim calcmode="lin" valueType="num">
                                      <p:cBhvr>
                                        <p:cTn id="86" dur="500" fill="hold"/>
                                        <p:tgtEl>
                                          <p:spTgt spid="77"/>
                                        </p:tgtEl>
                                        <p:attrNameLst>
                                          <p:attrName>ppt_y</p:attrName>
                                        </p:attrNameLst>
                                      </p:cBhvr>
                                      <p:tavLst>
                                        <p:tav tm="0">
                                          <p:val>
                                            <p:strVal val="#ppt_y+.1"/>
                                          </p:val>
                                        </p:tav>
                                        <p:tav tm="100000">
                                          <p:val>
                                            <p:strVal val="#ppt_y"/>
                                          </p:val>
                                        </p:tav>
                                      </p:tavLst>
                                    </p:anim>
                                  </p:childTnLst>
                                </p:cTn>
                              </p:par>
                            </p:childTnLst>
                          </p:cTn>
                        </p:par>
                        <p:par>
                          <p:cTn id="87" fill="hold">
                            <p:stCondLst>
                              <p:cond delay="4000"/>
                            </p:stCondLst>
                            <p:childTnLst>
                              <p:par>
                                <p:cTn id="88" presetID="42" presetClass="entr" presetSubtype="0" fill="hold" nodeType="after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anim calcmode="lin" valueType="num">
                                      <p:cBhvr>
                                        <p:cTn id="91" dur="500" fill="hold"/>
                                        <p:tgtEl>
                                          <p:spTgt spid="78"/>
                                        </p:tgtEl>
                                        <p:attrNameLst>
                                          <p:attrName>ppt_x</p:attrName>
                                        </p:attrNameLst>
                                      </p:cBhvr>
                                      <p:tavLst>
                                        <p:tav tm="0">
                                          <p:val>
                                            <p:strVal val="#ppt_x"/>
                                          </p:val>
                                        </p:tav>
                                        <p:tav tm="100000">
                                          <p:val>
                                            <p:strVal val="#ppt_x"/>
                                          </p:val>
                                        </p:tav>
                                      </p:tavLst>
                                    </p:anim>
                                    <p:anim calcmode="lin" valueType="num">
                                      <p:cBhvr>
                                        <p:cTn id="92" dur="5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 grpId="0" animBg="1"/>
      <p:bldP spid="56" grpId="0"/>
      <p:bldP spid="4" grpId="0"/>
      <p:bldP spid="5" grpId="0"/>
      <p:bldP spid="33" grpId="0"/>
      <p:bldP spid="35" grpId="0"/>
      <p:bldP spid="36" grpId="0" animBg="1"/>
      <p:bldP spid="59" grpId="0"/>
      <p:bldP spid="60" grpId="0"/>
      <p:bldP spid="61" grpId="0" animBg="1"/>
      <p:bldP spid="68" grpId="0"/>
      <p:bldP spid="69" grpId="0"/>
      <p:bldP spid="70" grpId="0" animBg="1"/>
      <p:bldP spid="76" grpId="0"/>
      <p:bldP spid="77" grpId="0"/>
      <p:bldP spid="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7ADD7-E034-5CBB-12BD-2A301FBAB6DF}"/>
              </a:ext>
            </a:extLst>
          </p:cNvPr>
          <p:cNvPicPr>
            <a:picLocks noChangeAspect="1"/>
          </p:cNvPicPr>
          <p:nvPr/>
        </p:nvPicPr>
        <p:blipFill>
          <a:blip r:embed="rId2">
            <a:extLst>
              <a:ext uri="{28A0092B-C50C-407E-A947-70E740481C1C}">
                <a14:useLocalDpi xmlns:a14="http://schemas.microsoft.com/office/drawing/2010/main" val="0"/>
              </a:ext>
            </a:extLst>
          </a:blip>
          <a:srcRect t="7833" b="7833"/>
          <a:stretch/>
        </p:blipFill>
        <p:spPr>
          <a:xfrm>
            <a:off x="-5813" y="0"/>
            <a:ext cx="12197813" cy="6858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6BB0D36A-8E57-71E4-A987-967B77562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56" y="670733"/>
            <a:ext cx="3625129" cy="1057329"/>
          </a:xfrm>
          <a:prstGeom prst="rect">
            <a:avLst/>
          </a:prstGeom>
        </p:spPr>
      </p:pic>
      <p:pic>
        <p:nvPicPr>
          <p:cNvPr id="8" name="Picture 7">
            <a:extLst>
              <a:ext uri="{FF2B5EF4-FFF2-40B4-BE49-F238E27FC236}">
                <a16:creationId xmlns:a16="http://schemas.microsoft.com/office/drawing/2014/main" id="{A3076772-77C5-973F-4C6F-397A0CED9193}"/>
              </a:ext>
            </a:extLst>
          </p:cNvPr>
          <p:cNvPicPr>
            <a:picLocks noChangeAspect="1"/>
          </p:cNvPicPr>
          <p:nvPr/>
        </p:nvPicPr>
        <p:blipFill>
          <a:blip r:embed="rId4">
            <a:extLst>
              <a:ext uri="{28A0092B-C50C-407E-A947-70E740481C1C}">
                <a14:useLocalDpi xmlns:a14="http://schemas.microsoft.com/office/drawing/2010/main" val="0"/>
              </a:ext>
            </a:extLst>
          </a:blip>
          <a:srcRect t="842" b="842"/>
          <a:stretch/>
        </p:blipFill>
        <p:spPr>
          <a:xfrm>
            <a:off x="3197387" y="1473203"/>
            <a:ext cx="3766881" cy="5740394"/>
          </a:xfrm>
          <a:prstGeom prst="rect">
            <a:avLst/>
          </a:prstGeom>
        </p:spPr>
      </p:pic>
      <p:sp>
        <p:nvSpPr>
          <p:cNvPr id="14" name="Title 2">
            <a:extLst>
              <a:ext uri="{FF2B5EF4-FFF2-40B4-BE49-F238E27FC236}">
                <a16:creationId xmlns:a16="http://schemas.microsoft.com/office/drawing/2014/main" id="{4903FB42-4570-A638-C3FE-03B127E70A92}"/>
              </a:ext>
            </a:extLst>
          </p:cNvPr>
          <p:cNvSpPr>
            <a:spLocks noGrp="1" noChangeArrowheads="1"/>
          </p:cNvSpPr>
          <p:nvPr>
            <p:ph type="title"/>
          </p:nvPr>
        </p:nvSpPr>
        <p:spPr>
          <a:xfrm>
            <a:off x="838200" y="1852047"/>
            <a:ext cx="10515600" cy="329178"/>
          </a:xfrm>
        </p:spPr>
        <p:txBody>
          <a:bodyPr/>
          <a:lstStyle/>
          <a:p>
            <a:pPr algn="ctr" eaLnBrk="1" hangingPunct="1"/>
            <a:r>
              <a:rPr lang="en-US" altLang="en-US" sz="1800" spc="300" dirty="0">
                <a:solidFill>
                  <a:srgbClr val="AE6CFF"/>
                </a:solidFill>
              </a:rPr>
              <a:t>MAIN INGREDIENTS</a:t>
            </a:r>
            <a:endParaRPr lang="en-ID" altLang="en-US" sz="1800" spc="300" dirty="0">
              <a:solidFill>
                <a:srgbClr val="AE6CFF"/>
              </a:solidFill>
            </a:endParaRPr>
          </a:p>
        </p:txBody>
      </p:sp>
      <p:cxnSp>
        <p:nvCxnSpPr>
          <p:cNvPr id="17" name="Straight Connector 16">
            <a:extLst>
              <a:ext uri="{FF2B5EF4-FFF2-40B4-BE49-F238E27FC236}">
                <a16:creationId xmlns:a16="http://schemas.microsoft.com/office/drawing/2014/main" id="{8C2ACFA7-83E6-9CD4-7DE9-5E9761A6C37A}"/>
              </a:ext>
            </a:extLst>
          </p:cNvPr>
          <p:cNvCxnSpPr>
            <a:cxnSpLocks/>
          </p:cNvCxnSpPr>
          <p:nvPr/>
        </p:nvCxnSpPr>
        <p:spPr>
          <a:xfrm>
            <a:off x="2513291" y="3060915"/>
            <a:ext cx="1232116" cy="0"/>
          </a:xfrm>
          <a:prstGeom prst="line">
            <a:avLst/>
          </a:prstGeom>
          <a:ln w="12700" cap="flat">
            <a:solidFill>
              <a:srgbClr val="AE6CFF"/>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15BB53-8918-A8F8-128E-F89709D922F9}"/>
              </a:ext>
            </a:extLst>
          </p:cNvPr>
          <p:cNvSpPr txBox="1">
            <a:spLocks noChangeArrowheads="1"/>
          </p:cNvSpPr>
          <p:nvPr/>
        </p:nvSpPr>
        <p:spPr bwMode="auto">
          <a:xfrm>
            <a:off x="838201" y="2775708"/>
            <a:ext cx="1481362"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Adipose-Derived Stem Cell Exosome</a:t>
            </a:r>
            <a:endParaRPr lang="en-US" altLang="en-US" sz="1100" dirty="0">
              <a:solidFill>
                <a:schemeClr val="bg1"/>
              </a:solidFill>
              <a:latin typeface="Raleway" pitchFamily="2" charset="77"/>
            </a:endParaRPr>
          </a:p>
        </p:txBody>
      </p:sp>
      <p:cxnSp>
        <p:nvCxnSpPr>
          <p:cNvPr id="21" name="Straight Connector 20">
            <a:extLst>
              <a:ext uri="{FF2B5EF4-FFF2-40B4-BE49-F238E27FC236}">
                <a16:creationId xmlns:a16="http://schemas.microsoft.com/office/drawing/2014/main" id="{CC2389A4-39FA-0005-C805-AF2888E46F91}"/>
              </a:ext>
            </a:extLst>
          </p:cNvPr>
          <p:cNvCxnSpPr>
            <a:cxnSpLocks/>
          </p:cNvCxnSpPr>
          <p:nvPr/>
        </p:nvCxnSpPr>
        <p:spPr>
          <a:xfrm>
            <a:off x="2513291" y="3913320"/>
            <a:ext cx="1232116" cy="0"/>
          </a:xfrm>
          <a:prstGeom prst="line">
            <a:avLst/>
          </a:prstGeom>
          <a:ln w="12700" cap="flat">
            <a:solidFill>
              <a:srgbClr val="AE6CFF"/>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5859453-B6DC-7EAE-D818-364C71804A9E}"/>
              </a:ext>
            </a:extLst>
          </p:cNvPr>
          <p:cNvSpPr txBox="1">
            <a:spLocks noChangeArrowheads="1"/>
          </p:cNvSpPr>
          <p:nvPr/>
        </p:nvSpPr>
        <p:spPr bwMode="auto">
          <a:xfrm>
            <a:off x="838201" y="3628113"/>
            <a:ext cx="1481362"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Edelweiss-Derived Exosome</a:t>
            </a:r>
            <a:endParaRPr lang="en-US" altLang="en-US" sz="1100" dirty="0">
              <a:solidFill>
                <a:schemeClr val="bg1"/>
              </a:solidFill>
              <a:latin typeface="Raleway" pitchFamily="2" charset="77"/>
            </a:endParaRPr>
          </a:p>
        </p:txBody>
      </p:sp>
      <p:cxnSp>
        <p:nvCxnSpPr>
          <p:cNvPr id="23" name="Straight Connector 22">
            <a:extLst>
              <a:ext uri="{FF2B5EF4-FFF2-40B4-BE49-F238E27FC236}">
                <a16:creationId xmlns:a16="http://schemas.microsoft.com/office/drawing/2014/main" id="{98E6D776-AE7D-7D25-CE07-C19496A29FA2}"/>
              </a:ext>
            </a:extLst>
          </p:cNvPr>
          <p:cNvCxnSpPr>
            <a:cxnSpLocks/>
          </p:cNvCxnSpPr>
          <p:nvPr/>
        </p:nvCxnSpPr>
        <p:spPr>
          <a:xfrm>
            <a:off x="2513291" y="4765725"/>
            <a:ext cx="1232116" cy="0"/>
          </a:xfrm>
          <a:prstGeom prst="line">
            <a:avLst/>
          </a:prstGeom>
          <a:ln w="12700" cap="flat">
            <a:solidFill>
              <a:srgbClr val="AE6CFF"/>
            </a:solidFill>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DA0F9CE-3A3C-108E-5A2C-11CF4E897B80}"/>
              </a:ext>
            </a:extLst>
          </p:cNvPr>
          <p:cNvSpPr txBox="1">
            <a:spLocks noChangeArrowheads="1"/>
          </p:cNvSpPr>
          <p:nvPr/>
        </p:nvSpPr>
        <p:spPr bwMode="auto">
          <a:xfrm>
            <a:off x="838201" y="4480518"/>
            <a:ext cx="1481362"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Skin Lactobacillus-Derived Exosome</a:t>
            </a:r>
            <a:endParaRPr lang="en-US" altLang="en-US" sz="1100" dirty="0">
              <a:solidFill>
                <a:schemeClr val="bg1"/>
              </a:solidFill>
              <a:latin typeface="Raleway" pitchFamily="2" charset="77"/>
            </a:endParaRPr>
          </a:p>
        </p:txBody>
      </p:sp>
      <p:cxnSp>
        <p:nvCxnSpPr>
          <p:cNvPr id="25" name="Straight Connector 24">
            <a:extLst>
              <a:ext uri="{FF2B5EF4-FFF2-40B4-BE49-F238E27FC236}">
                <a16:creationId xmlns:a16="http://schemas.microsoft.com/office/drawing/2014/main" id="{98E1A386-B315-DC5C-7F55-A41BBC7271D2}"/>
              </a:ext>
            </a:extLst>
          </p:cNvPr>
          <p:cNvCxnSpPr>
            <a:cxnSpLocks/>
          </p:cNvCxnSpPr>
          <p:nvPr/>
        </p:nvCxnSpPr>
        <p:spPr>
          <a:xfrm>
            <a:off x="2513291" y="5579383"/>
            <a:ext cx="1232116" cy="0"/>
          </a:xfrm>
          <a:prstGeom prst="line">
            <a:avLst/>
          </a:prstGeom>
          <a:ln w="12700" cap="flat">
            <a:solidFill>
              <a:srgbClr val="AE6CFF"/>
            </a:solidFill>
            <a:tailEnd type="ova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C74B2E-8363-F80A-F2BD-D290014FBF77}"/>
              </a:ext>
            </a:extLst>
          </p:cNvPr>
          <p:cNvSpPr txBox="1">
            <a:spLocks noChangeArrowheads="1"/>
          </p:cNvSpPr>
          <p:nvPr/>
        </p:nvSpPr>
        <p:spPr bwMode="auto">
          <a:xfrm>
            <a:off x="838201" y="5294176"/>
            <a:ext cx="1481362"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Tranexamic </a:t>
            </a:r>
            <a:br>
              <a:rPr lang="en-US" sz="1100" dirty="0">
                <a:solidFill>
                  <a:schemeClr val="bg1"/>
                </a:solidFill>
                <a:latin typeface="Raleway" pitchFamily="2" charset="77"/>
              </a:rPr>
            </a:br>
            <a:r>
              <a:rPr lang="en-US" sz="1100" dirty="0">
                <a:solidFill>
                  <a:schemeClr val="bg1"/>
                </a:solidFill>
                <a:latin typeface="Raleway" pitchFamily="2" charset="77"/>
              </a:rPr>
              <a:t>Acid</a:t>
            </a:r>
            <a:endParaRPr lang="en-US" altLang="en-US" sz="1100" dirty="0">
              <a:solidFill>
                <a:schemeClr val="bg1"/>
              </a:solidFill>
              <a:latin typeface="Raleway" pitchFamily="2" charset="77"/>
            </a:endParaRPr>
          </a:p>
        </p:txBody>
      </p:sp>
      <p:cxnSp>
        <p:nvCxnSpPr>
          <p:cNvPr id="27" name="Straight Connector 26">
            <a:extLst>
              <a:ext uri="{FF2B5EF4-FFF2-40B4-BE49-F238E27FC236}">
                <a16:creationId xmlns:a16="http://schemas.microsoft.com/office/drawing/2014/main" id="{19820251-5768-E067-0064-1C3E48228BBF}"/>
              </a:ext>
            </a:extLst>
          </p:cNvPr>
          <p:cNvCxnSpPr>
            <a:cxnSpLocks/>
          </p:cNvCxnSpPr>
          <p:nvPr/>
        </p:nvCxnSpPr>
        <p:spPr>
          <a:xfrm flipH="1">
            <a:off x="8487988" y="3060915"/>
            <a:ext cx="1232116" cy="0"/>
          </a:xfrm>
          <a:prstGeom prst="line">
            <a:avLst/>
          </a:prstGeom>
          <a:ln w="12700" cap="flat">
            <a:solidFill>
              <a:srgbClr val="AE6CFF"/>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D9D74AC-3F21-C59F-66E9-C3276A690D26}"/>
              </a:ext>
            </a:extLst>
          </p:cNvPr>
          <p:cNvSpPr txBox="1">
            <a:spLocks noChangeArrowheads="1"/>
          </p:cNvSpPr>
          <p:nvPr/>
        </p:nvSpPr>
        <p:spPr bwMode="auto">
          <a:xfrm>
            <a:off x="9872438" y="2775708"/>
            <a:ext cx="1481362"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Growth</a:t>
            </a:r>
            <a:br>
              <a:rPr lang="en-US" sz="1100" dirty="0">
                <a:solidFill>
                  <a:schemeClr val="bg1"/>
                </a:solidFill>
                <a:latin typeface="Raleway" pitchFamily="2" charset="77"/>
              </a:rPr>
            </a:br>
            <a:r>
              <a:rPr lang="en-US" sz="1100" dirty="0">
                <a:solidFill>
                  <a:schemeClr val="bg1"/>
                </a:solidFill>
                <a:latin typeface="Raleway" pitchFamily="2" charset="77"/>
              </a:rPr>
              <a:t>Factors</a:t>
            </a:r>
            <a:endParaRPr lang="en-US" altLang="en-US" sz="1100" dirty="0">
              <a:solidFill>
                <a:schemeClr val="bg1"/>
              </a:solidFill>
              <a:latin typeface="Raleway" pitchFamily="2" charset="77"/>
            </a:endParaRPr>
          </a:p>
        </p:txBody>
      </p:sp>
      <p:cxnSp>
        <p:nvCxnSpPr>
          <p:cNvPr id="29" name="Straight Connector 28">
            <a:extLst>
              <a:ext uri="{FF2B5EF4-FFF2-40B4-BE49-F238E27FC236}">
                <a16:creationId xmlns:a16="http://schemas.microsoft.com/office/drawing/2014/main" id="{05E02EDD-B6D1-0023-F627-D4C8EE7C54FD}"/>
              </a:ext>
            </a:extLst>
          </p:cNvPr>
          <p:cNvCxnSpPr>
            <a:cxnSpLocks/>
          </p:cNvCxnSpPr>
          <p:nvPr/>
        </p:nvCxnSpPr>
        <p:spPr>
          <a:xfrm flipH="1">
            <a:off x="8487988" y="3913320"/>
            <a:ext cx="1232116" cy="0"/>
          </a:xfrm>
          <a:prstGeom prst="line">
            <a:avLst/>
          </a:prstGeom>
          <a:ln w="12700" cap="flat">
            <a:solidFill>
              <a:srgbClr val="AE6CFF"/>
            </a:solidFill>
            <a:tail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96CD1CB-2FB6-17DF-FE8A-13973E2D9EB9}"/>
              </a:ext>
            </a:extLst>
          </p:cNvPr>
          <p:cNvSpPr txBox="1">
            <a:spLocks noChangeArrowheads="1"/>
          </p:cNvSpPr>
          <p:nvPr/>
        </p:nvSpPr>
        <p:spPr bwMode="auto">
          <a:xfrm>
            <a:off x="9872438" y="3755071"/>
            <a:ext cx="1481362" cy="31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Cytokine</a:t>
            </a:r>
            <a:endParaRPr lang="en-US" altLang="en-US" sz="1100" dirty="0">
              <a:solidFill>
                <a:schemeClr val="bg1"/>
              </a:solidFill>
              <a:latin typeface="Raleway" pitchFamily="2" charset="77"/>
            </a:endParaRPr>
          </a:p>
        </p:txBody>
      </p:sp>
      <p:cxnSp>
        <p:nvCxnSpPr>
          <p:cNvPr id="31" name="Straight Connector 30">
            <a:extLst>
              <a:ext uri="{FF2B5EF4-FFF2-40B4-BE49-F238E27FC236}">
                <a16:creationId xmlns:a16="http://schemas.microsoft.com/office/drawing/2014/main" id="{EC17083F-DEE5-1C4B-344E-715439FF46BB}"/>
              </a:ext>
            </a:extLst>
          </p:cNvPr>
          <p:cNvCxnSpPr>
            <a:cxnSpLocks/>
          </p:cNvCxnSpPr>
          <p:nvPr/>
        </p:nvCxnSpPr>
        <p:spPr>
          <a:xfrm flipH="1">
            <a:off x="8487988" y="4765725"/>
            <a:ext cx="1232116" cy="0"/>
          </a:xfrm>
          <a:prstGeom prst="line">
            <a:avLst/>
          </a:prstGeom>
          <a:ln w="12700" cap="flat">
            <a:solidFill>
              <a:srgbClr val="AE6CFF"/>
            </a:solidFill>
            <a:tailEnd type="ova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AA7A036-640C-8BF9-19F1-6A3D20A384A1}"/>
              </a:ext>
            </a:extLst>
          </p:cNvPr>
          <p:cNvSpPr txBox="1">
            <a:spLocks noChangeArrowheads="1"/>
          </p:cNvSpPr>
          <p:nvPr/>
        </p:nvSpPr>
        <p:spPr bwMode="auto">
          <a:xfrm>
            <a:off x="9872438" y="4480518"/>
            <a:ext cx="1481362"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a:solidFill>
                  <a:schemeClr val="bg1"/>
                </a:solidFill>
                <a:latin typeface="Raleway" pitchFamily="2" charset="77"/>
              </a:rPr>
              <a:t>Extracellular</a:t>
            </a:r>
            <a:br>
              <a:rPr lang="en-US" sz="1100" dirty="0">
                <a:solidFill>
                  <a:schemeClr val="bg1"/>
                </a:solidFill>
                <a:latin typeface="Raleway" pitchFamily="2" charset="77"/>
              </a:rPr>
            </a:br>
            <a:r>
              <a:rPr lang="en-US" sz="1100" dirty="0">
                <a:solidFill>
                  <a:schemeClr val="bg1"/>
                </a:solidFill>
                <a:latin typeface="Raleway" pitchFamily="2" charset="77"/>
              </a:rPr>
              <a:t>Matrix</a:t>
            </a:r>
            <a:endParaRPr lang="en-US" altLang="en-US" sz="1100" dirty="0">
              <a:solidFill>
                <a:schemeClr val="bg1"/>
              </a:solidFill>
              <a:latin typeface="Raleway" pitchFamily="2" charset="77"/>
            </a:endParaRPr>
          </a:p>
        </p:txBody>
      </p:sp>
      <p:cxnSp>
        <p:nvCxnSpPr>
          <p:cNvPr id="33" name="Straight Connector 32">
            <a:extLst>
              <a:ext uri="{FF2B5EF4-FFF2-40B4-BE49-F238E27FC236}">
                <a16:creationId xmlns:a16="http://schemas.microsoft.com/office/drawing/2014/main" id="{438FF0B1-9127-CC83-83F8-BF138FCD7A76}"/>
              </a:ext>
            </a:extLst>
          </p:cNvPr>
          <p:cNvCxnSpPr>
            <a:cxnSpLocks/>
          </p:cNvCxnSpPr>
          <p:nvPr/>
        </p:nvCxnSpPr>
        <p:spPr>
          <a:xfrm flipH="1">
            <a:off x="8487988" y="5579383"/>
            <a:ext cx="1232116" cy="0"/>
          </a:xfrm>
          <a:prstGeom prst="line">
            <a:avLst/>
          </a:prstGeom>
          <a:ln w="12700" cap="flat">
            <a:solidFill>
              <a:srgbClr val="AE6CFF"/>
            </a:solidFill>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58AC04A-210C-43D5-34EF-75D0E2669621}"/>
              </a:ext>
            </a:extLst>
          </p:cNvPr>
          <p:cNvSpPr txBox="1">
            <a:spLocks noChangeArrowheads="1"/>
          </p:cNvSpPr>
          <p:nvPr/>
        </p:nvSpPr>
        <p:spPr bwMode="auto">
          <a:xfrm>
            <a:off x="9872438" y="5421134"/>
            <a:ext cx="1481362" cy="31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dirty="0" err="1">
                <a:solidFill>
                  <a:schemeClr val="bg1"/>
                </a:solidFill>
                <a:latin typeface="Raleway" pitchFamily="2" charset="77"/>
              </a:rPr>
              <a:t>Gluthaione</a:t>
            </a:r>
            <a:endParaRPr lang="en-US" altLang="en-US" sz="1100" dirty="0">
              <a:solidFill>
                <a:schemeClr val="bg1"/>
              </a:solidFill>
              <a:latin typeface="Raleway" pitchFamily="2" charset="77"/>
            </a:endParaRPr>
          </a:p>
        </p:txBody>
      </p:sp>
      <p:pic>
        <p:nvPicPr>
          <p:cNvPr id="2" name="Picture 1">
            <a:extLst>
              <a:ext uri="{FF2B5EF4-FFF2-40B4-BE49-F238E27FC236}">
                <a16:creationId xmlns:a16="http://schemas.microsoft.com/office/drawing/2014/main" id="{780FC9D5-0B1F-73B0-F044-2137BE001437}"/>
              </a:ext>
            </a:extLst>
          </p:cNvPr>
          <p:cNvPicPr>
            <a:picLocks noChangeAspect="1"/>
          </p:cNvPicPr>
          <p:nvPr/>
        </p:nvPicPr>
        <p:blipFill>
          <a:blip r:embed="rId5">
            <a:extLst>
              <a:ext uri="{28A0092B-C50C-407E-A947-70E740481C1C}">
                <a14:useLocalDpi xmlns:a14="http://schemas.microsoft.com/office/drawing/2010/main" val="0"/>
              </a:ext>
            </a:extLst>
          </a:blip>
          <a:srcRect t="842" b="842"/>
          <a:stretch/>
        </p:blipFill>
        <p:spPr>
          <a:xfrm>
            <a:off x="5267357" y="1473203"/>
            <a:ext cx="3766881" cy="5740394"/>
          </a:xfrm>
          <a:prstGeom prst="rect">
            <a:avLst/>
          </a:prstGeom>
        </p:spPr>
      </p:pic>
    </p:spTree>
    <p:extLst>
      <p:ext uri="{BB962C8B-B14F-4D97-AF65-F5344CB8AC3E}">
        <p14:creationId xmlns:p14="http://schemas.microsoft.com/office/powerpoint/2010/main" val="24509042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anim calcmode="lin" valueType="num">
                                      <p:cBhvr>
                                        <p:cTn id="44" dur="500" fill="hold"/>
                                        <p:tgtEl>
                                          <p:spTgt spid="30"/>
                                        </p:tgtEl>
                                        <p:attrNameLst>
                                          <p:attrName>ppt_x</p:attrName>
                                        </p:attrNameLst>
                                      </p:cBhvr>
                                      <p:tavLst>
                                        <p:tav tm="0">
                                          <p:val>
                                            <p:strVal val="#ppt_x"/>
                                          </p:val>
                                        </p:tav>
                                        <p:tav tm="100000">
                                          <p:val>
                                            <p:strVal val="#ppt_x"/>
                                          </p:val>
                                        </p:tav>
                                      </p:tavLst>
                                    </p:anim>
                                    <p:anim calcmode="lin" valueType="num">
                                      <p:cBhvr>
                                        <p:cTn id="45" dur="500" fill="hold"/>
                                        <p:tgtEl>
                                          <p:spTgt spid="3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anim calcmode="lin" valueType="num">
                                      <p:cBhvr>
                                        <p:cTn id="50" dur="500" fill="hold"/>
                                        <p:tgtEl>
                                          <p:spTgt spid="32"/>
                                        </p:tgtEl>
                                        <p:attrNameLst>
                                          <p:attrName>ppt_x</p:attrName>
                                        </p:attrNameLst>
                                      </p:cBhvr>
                                      <p:tavLst>
                                        <p:tav tm="0">
                                          <p:val>
                                            <p:strVal val="#ppt_x"/>
                                          </p:val>
                                        </p:tav>
                                        <p:tav tm="100000">
                                          <p:val>
                                            <p:strVal val="#ppt_x"/>
                                          </p:val>
                                        </p:tav>
                                      </p:tavLst>
                                    </p:anim>
                                    <p:anim calcmode="lin" valueType="num">
                                      <p:cBhvr>
                                        <p:cTn id="51" dur="500" fill="hold"/>
                                        <p:tgtEl>
                                          <p:spTgt spid="3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anim calcmode="lin" valueType="num">
                                      <p:cBhvr>
                                        <p:cTn id="56" dur="500" fill="hold"/>
                                        <p:tgtEl>
                                          <p:spTgt spid="34"/>
                                        </p:tgtEl>
                                        <p:attrNameLst>
                                          <p:attrName>ppt_x</p:attrName>
                                        </p:attrNameLst>
                                      </p:cBhvr>
                                      <p:tavLst>
                                        <p:tav tm="0">
                                          <p:val>
                                            <p:strVal val="#ppt_x"/>
                                          </p:val>
                                        </p:tav>
                                        <p:tav tm="100000">
                                          <p:val>
                                            <p:strVal val="#ppt_x"/>
                                          </p:val>
                                        </p:tav>
                                      </p:tavLst>
                                    </p:anim>
                                    <p:anim calcmode="lin" valueType="num">
                                      <p:cBhvr>
                                        <p:cTn id="5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2" grpId="0"/>
      <p:bldP spid="24" grpId="0"/>
      <p:bldP spid="26" grpId="0"/>
      <p:bldP spid="28" grpId="0"/>
      <p:bldP spid="30" grpId="0"/>
      <p:bldP spid="32"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ottle&#10;&#10;Description automatically generated">
            <a:extLst>
              <a:ext uri="{FF2B5EF4-FFF2-40B4-BE49-F238E27FC236}">
                <a16:creationId xmlns:a16="http://schemas.microsoft.com/office/drawing/2014/main" id="{A3076772-77C5-973F-4C6F-397A0CED9193}"/>
              </a:ext>
            </a:extLst>
          </p:cNvPr>
          <p:cNvPicPr>
            <a:picLocks noChangeAspect="1"/>
          </p:cNvPicPr>
          <p:nvPr/>
        </p:nvPicPr>
        <p:blipFill rotWithShape="1">
          <a:blip r:embed="rId2">
            <a:extLst>
              <a:ext uri="{28A0092B-C50C-407E-A947-70E740481C1C}">
                <a14:useLocalDpi xmlns:a14="http://schemas.microsoft.com/office/drawing/2010/main" val="0"/>
              </a:ext>
            </a:extLst>
          </a:blip>
          <a:srcRect l="18125" t="14529" r="16448" b="6996"/>
          <a:stretch/>
        </p:blipFill>
        <p:spPr>
          <a:xfrm>
            <a:off x="4871551" y="2305210"/>
            <a:ext cx="2448899" cy="4552790"/>
          </a:xfrm>
          <a:prstGeom prst="rect">
            <a:avLst/>
          </a:prstGeom>
        </p:spPr>
      </p:pic>
      <p:pic>
        <p:nvPicPr>
          <p:cNvPr id="6" name="Picture 5" descr="A close up of bubbles&#10;&#10;Description automatically generated">
            <a:extLst>
              <a:ext uri="{FF2B5EF4-FFF2-40B4-BE49-F238E27FC236}">
                <a16:creationId xmlns:a16="http://schemas.microsoft.com/office/drawing/2014/main" id="{3B1B3750-97DD-25E3-9154-173EFB0D8D68}"/>
              </a:ext>
            </a:extLst>
          </p:cNvPr>
          <p:cNvPicPr>
            <a:picLocks noChangeAspect="1"/>
          </p:cNvPicPr>
          <p:nvPr/>
        </p:nvPicPr>
        <p:blipFill rotWithShape="1">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18F5BDE-D4A4-9BE1-D7D6-07C4E70A45D2}"/>
              </a:ext>
            </a:extLst>
          </p:cNvPr>
          <p:cNvSpPr/>
          <p:nvPr/>
        </p:nvSpPr>
        <p:spPr>
          <a:xfrm>
            <a:off x="0" y="0"/>
            <a:ext cx="12192000" cy="6858000"/>
          </a:xfrm>
          <a:prstGeom prst="rect">
            <a:avLst/>
          </a:prstGeom>
          <a:gradFill flip="none" rotWithShape="1">
            <a:gsLst>
              <a:gs pos="0">
                <a:srgbClr val="663F96"/>
              </a:gs>
              <a:gs pos="50000">
                <a:srgbClr val="856CAF">
                  <a:alpha val="70000"/>
                </a:srgbClr>
              </a:gs>
              <a:gs pos="100000">
                <a:srgbClr val="856CAF">
                  <a:alpha val="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17014BE-60D2-790E-2156-8486B886A0FF}"/>
              </a:ext>
            </a:extLst>
          </p:cNvPr>
          <p:cNvPicPr>
            <a:picLocks noChangeAspect="1"/>
          </p:cNvPicPr>
          <p:nvPr/>
        </p:nvPicPr>
        <p:blipFill rotWithShape="1">
          <a:blip r:embed="rId4">
            <a:extLst>
              <a:ext uri="{28A0092B-C50C-407E-A947-70E740481C1C}">
                <a14:useLocalDpi xmlns:a14="http://schemas.microsoft.com/office/drawing/2010/main" val="0"/>
              </a:ext>
            </a:extLst>
          </a:blip>
          <a:srcRect l="736" t="3339" r="736" b="1758"/>
          <a:stretch/>
        </p:blipFill>
        <p:spPr>
          <a:xfrm>
            <a:off x="5452191" y="1"/>
            <a:ext cx="4593509" cy="6858000"/>
          </a:xfrm>
          <a:prstGeom prst="rect">
            <a:avLst/>
          </a:prstGeom>
        </p:spPr>
      </p:pic>
      <p:pic>
        <p:nvPicPr>
          <p:cNvPr id="11" name="Picture 10">
            <a:extLst>
              <a:ext uri="{FF2B5EF4-FFF2-40B4-BE49-F238E27FC236}">
                <a16:creationId xmlns:a16="http://schemas.microsoft.com/office/drawing/2014/main" id="{871B6D34-863B-9703-598D-FC3F08D21C18}"/>
              </a:ext>
            </a:extLst>
          </p:cNvPr>
          <p:cNvPicPr>
            <a:picLocks noChangeAspect="1"/>
          </p:cNvPicPr>
          <p:nvPr/>
        </p:nvPicPr>
        <p:blipFill rotWithShape="1">
          <a:blip r:embed="rId5">
            <a:extLst>
              <a:ext uri="{28A0092B-C50C-407E-A947-70E740481C1C}">
                <a14:useLocalDpi xmlns:a14="http://schemas.microsoft.com/office/drawing/2010/main" val="0"/>
              </a:ext>
            </a:extLst>
          </a:blip>
          <a:srcRect l="14" t="5520" r="14" b="6819"/>
          <a:stretch/>
        </p:blipFill>
        <p:spPr>
          <a:xfrm>
            <a:off x="6739810" y="0"/>
            <a:ext cx="5045790" cy="685800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FB4570F7-1F2A-415B-D018-8C26DB7DB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298" y="2469400"/>
            <a:ext cx="4153078" cy="1211314"/>
          </a:xfrm>
          <a:prstGeom prst="rect">
            <a:avLst/>
          </a:prstGeom>
        </p:spPr>
      </p:pic>
      <p:sp>
        <p:nvSpPr>
          <p:cNvPr id="15" name="TextBox 14">
            <a:extLst>
              <a:ext uri="{FF2B5EF4-FFF2-40B4-BE49-F238E27FC236}">
                <a16:creationId xmlns:a16="http://schemas.microsoft.com/office/drawing/2014/main" id="{881D3369-1E18-26AC-7034-14BE65134437}"/>
              </a:ext>
            </a:extLst>
          </p:cNvPr>
          <p:cNvSpPr txBox="1">
            <a:spLocks noChangeArrowheads="1"/>
          </p:cNvSpPr>
          <p:nvPr/>
        </p:nvSpPr>
        <p:spPr bwMode="auto">
          <a:xfrm>
            <a:off x="1476434" y="1597324"/>
            <a:ext cx="37869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2000" b="1" dirty="0">
                <a:solidFill>
                  <a:schemeClr val="bg1"/>
                </a:solidFill>
                <a:latin typeface="Raleway" pitchFamily="2" charset="77"/>
              </a:rPr>
              <a:t>Enhance your skin’s innate ability to self-renew.</a:t>
            </a:r>
            <a:endParaRPr lang="en-US" altLang="en-US" sz="2000" b="1" dirty="0">
              <a:solidFill>
                <a:schemeClr val="bg1"/>
              </a:solidFill>
              <a:latin typeface="Raleway" pitchFamily="2" charset="77"/>
            </a:endParaRPr>
          </a:p>
        </p:txBody>
      </p:sp>
      <p:sp>
        <p:nvSpPr>
          <p:cNvPr id="16" name="TextBox 15">
            <a:extLst>
              <a:ext uri="{FF2B5EF4-FFF2-40B4-BE49-F238E27FC236}">
                <a16:creationId xmlns:a16="http://schemas.microsoft.com/office/drawing/2014/main" id="{2FAD0E72-AB15-105E-C85C-07AB6E471215}"/>
              </a:ext>
            </a:extLst>
          </p:cNvPr>
          <p:cNvSpPr txBox="1">
            <a:spLocks noChangeArrowheads="1"/>
          </p:cNvSpPr>
          <p:nvPr/>
        </p:nvSpPr>
        <p:spPr bwMode="auto">
          <a:xfrm>
            <a:off x="1476434" y="3838719"/>
            <a:ext cx="4456292" cy="179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400" dirty="0">
                <a:solidFill>
                  <a:schemeClr val="bg1"/>
                </a:solidFill>
              </a:rPr>
              <a:t>3 Different Types of Exosomes</a:t>
            </a:r>
          </a:p>
          <a:p>
            <a:pPr>
              <a:lnSpc>
                <a:spcPct val="150000"/>
              </a:lnSpc>
              <a:buNone/>
            </a:pPr>
            <a:r>
              <a:rPr lang="en-US" sz="1400" dirty="0">
                <a:solidFill>
                  <a:schemeClr val="bg1"/>
                </a:solidFill>
              </a:rPr>
              <a:t>Encounter the epitome of regenerative excellence with </a:t>
            </a:r>
            <a:r>
              <a:rPr lang="en-US" sz="1400" dirty="0" err="1">
                <a:solidFill>
                  <a:schemeClr val="bg1"/>
                </a:solidFill>
              </a:rPr>
              <a:t>Exotop's</a:t>
            </a:r>
            <a:r>
              <a:rPr lang="en-US" sz="1400" dirty="0">
                <a:solidFill>
                  <a:schemeClr val="bg1"/>
                </a:solidFill>
              </a:rPr>
              <a:t> groundbreaking fusion of 3D exosomes—a truly unique solution crafted for unparalleled skin rejuvenation.</a:t>
            </a:r>
            <a:endParaRPr lang="en-US" altLang="en-US" sz="1400" dirty="0">
              <a:solidFill>
                <a:schemeClr val="bg1"/>
              </a:solidFill>
            </a:endParaRPr>
          </a:p>
        </p:txBody>
      </p:sp>
    </p:spTree>
    <p:extLst>
      <p:ext uri="{BB962C8B-B14F-4D97-AF65-F5344CB8AC3E}">
        <p14:creationId xmlns:p14="http://schemas.microsoft.com/office/powerpoint/2010/main" val="22245737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E8ED032-A4B3-B396-4313-F48D3D76E0BB}"/>
              </a:ext>
            </a:extLst>
          </p:cNvPr>
          <p:cNvSpPr/>
          <p:nvPr/>
        </p:nvSpPr>
        <p:spPr>
          <a:xfrm>
            <a:off x="6645275" y="1049338"/>
            <a:ext cx="5546725" cy="5808662"/>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3" name="Rectangle 32">
            <a:extLst>
              <a:ext uri="{FF2B5EF4-FFF2-40B4-BE49-F238E27FC236}">
                <a16:creationId xmlns:a16="http://schemas.microsoft.com/office/drawing/2014/main" id="{3C6CB085-1B5F-24BE-B054-29193E1A609F}"/>
              </a:ext>
            </a:extLst>
          </p:cNvPr>
          <p:cNvSpPr/>
          <p:nvPr/>
        </p:nvSpPr>
        <p:spPr>
          <a:xfrm>
            <a:off x="0" y="6208713"/>
            <a:ext cx="650875" cy="649287"/>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9" name="Title 1200">
            <a:extLst>
              <a:ext uri="{FF2B5EF4-FFF2-40B4-BE49-F238E27FC236}">
                <a16:creationId xmlns:a16="http://schemas.microsoft.com/office/drawing/2014/main" id="{53CDEDEB-8A81-858B-4CD7-BEE74038462D}"/>
              </a:ext>
            </a:extLst>
          </p:cNvPr>
          <p:cNvSpPr>
            <a:spLocks noGrp="1" noChangeArrowheads="1"/>
          </p:cNvSpPr>
          <p:nvPr>
            <p:ph type="title"/>
          </p:nvPr>
        </p:nvSpPr>
        <p:spPr>
          <a:xfrm>
            <a:off x="407001" y="3807883"/>
            <a:ext cx="3537335" cy="831850"/>
          </a:xfrm>
        </p:spPr>
        <p:txBody>
          <a:bodyPr anchor="b"/>
          <a:lstStyle/>
          <a:p>
            <a:pPr algn="ctr" eaLnBrk="1" hangingPunct="1"/>
            <a:r>
              <a:rPr lang="en-ID" altLang="en-US" dirty="0"/>
              <a:t>References</a:t>
            </a:r>
          </a:p>
        </p:txBody>
      </p:sp>
      <p:sp>
        <p:nvSpPr>
          <p:cNvPr id="5" name="Title 1200">
            <a:extLst>
              <a:ext uri="{FF2B5EF4-FFF2-40B4-BE49-F238E27FC236}">
                <a16:creationId xmlns:a16="http://schemas.microsoft.com/office/drawing/2014/main" id="{967C9236-7C87-A656-B302-C459983842C4}"/>
              </a:ext>
            </a:extLst>
          </p:cNvPr>
          <p:cNvSpPr txBox="1">
            <a:spLocks noChangeArrowheads="1"/>
          </p:cNvSpPr>
          <p:nvPr/>
        </p:nvSpPr>
        <p:spPr bwMode="auto">
          <a:xfrm>
            <a:off x="769938" y="2014539"/>
            <a:ext cx="2811462" cy="213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ctr" eaLnBrk="1" hangingPunct="1"/>
            <a:r>
              <a:rPr lang="en-ID" altLang="en-US" sz="15000" dirty="0">
                <a:solidFill>
                  <a:srgbClr val="501A73"/>
                </a:solidFill>
              </a:rPr>
              <a:t>3</a:t>
            </a:r>
          </a:p>
        </p:txBody>
      </p:sp>
      <p:pic>
        <p:nvPicPr>
          <p:cNvPr id="3" name="Picture 2" descr="A person with a flower on her shoulder&#10;&#10;Description automatically generated">
            <a:extLst>
              <a:ext uri="{FF2B5EF4-FFF2-40B4-BE49-F238E27FC236}">
                <a16:creationId xmlns:a16="http://schemas.microsoft.com/office/drawing/2014/main" id="{98A408D4-97B0-AF08-B34F-498FBA5FD795}"/>
              </a:ext>
            </a:extLst>
          </p:cNvPr>
          <p:cNvPicPr>
            <a:picLocks noChangeAspect="1"/>
          </p:cNvPicPr>
          <p:nvPr/>
        </p:nvPicPr>
        <p:blipFill rotWithShape="1">
          <a:blip r:embed="rId2">
            <a:extLst>
              <a:ext uri="{28A0092B-C50C-407E-A947-70E740481C1C}">
                <a14:useLocalDpi xmlns:a14="http://schemas.microsoft.com/office/drawing/2010/main" val="0"/>
              </a:ext>
            </a:extLst>
          </a:blip>
          <a:srcRect t="10055" r="17340" b="22134"/>
          <a:stretch/>
        </p:blipFill>
        <p:spPr>
          <a:xfrm>
            <a:off x="4419600" y="1332767"/>
            <a:ext cx="7772400" cy="4783015"/>
          </a:xfrm>
          <a:prstGeom prst="rect">
            <a:avLst/>
          </a:prstGeom>
        </p:spPr>
      </p:pic>
    </p:spTree>
    <p:extLst>
      <p:ext uri="{BB962C8B-B14F-4D97-AF65-F5344CB8AC3E}">
        <p14:creationId xmlns:p14="http://schemas.microsoft.com/office/powerpoint/2010/main" val="357028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9"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15B890-C447-F1DA-772B-0D10B2889F95}"/>
              </a:ext>
            </a:extLst>
          </p:cNvPr>
          <p:cNvSpPr/>
          <p:nvPr/>
        </p:nvSpPr>
        <p:spPr>
          <a:xfrm>
            <a:off x="4882719" y="0"/>
            <a:ext cx="7309282" cy="6858000"/>
          </a:xfrm>
          <a:prstGeom prst="rect">
            <a:avLst/>
          </a:prstGeom>
          <a:solidFill>
            <a:srgbClr val="D7D7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1">
            <a:extLst>
              <a:ext uri="{FF2B5EF4-FFF2-40B4-BE49-F238E27FC236}">
                <a16:creationId xmlns:a16="http://schemas.microsoft.com/office/drawing/2014/main" id="{C32A37E6-0DD4-DA9C-CD62-E2FEF53A06A4}"/>
              </a:ext>
            </a:extLst>
          </p:cNvPr>
          <p:cNvSpPr txBox="1">
            <a:spLocks noChangeArrowheads="1"/>
          </p:cNvSpPr>
          <p:nvPr/>
        </p:nvSpPr>
        <p:spPr bwMode="auto">
          <a:xfrm>
            <a:off x="897501" y="1674841"/>
            <a:ext cx="2850949" cy="350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Adipose-Derived Stem Cell Exosome</a:t>
            </a:r>
          </a:p>
          <a:p>
            <a:pPr algn="l">
              <a:lnSpc>
                <a:spcPct val="100000"/>
              </a:lnSpc>
            </a:pPr>
            <a:endParaRPr lang="en-US" sz="1800" dirty="0"/>
          </a:p>
          <a:p>
            <a:pPr algn="l">
              <a:lnSpc>
                <a:spcPct val="100000"/>
              </a:lnSpc>
            </a:pPr>
            <a:r>
              <a:rPr lang="en-US" sz="1800" b="0" dirty="0">
                <a:solidFill>
                  <a:srgbClr val="AE6CFF"/>
                </a:solidFill>
              </a:rPr>
              <a:t>Cosmetic Raw Material Stability Evaluation</a:t>
            </a:r>
          </a:p>
        </p:txBody>
      </p:sp>
      <p:pic>
        <p:nvPicPr>
          <p:cNvPr id="4" name="Picture 3" descr="A document with writing on it&#10;&#10;Description automatically generated">
            <a:extLst>
              <a:ext uri="{FF2B5EF4-FFF2-40B4-BE49-F238E27FC236}">
                <a16:creationId xmlns:a16="http://schemas.microsoft.com/office/drawing/2014/main" id="{599998C6-5377-CAE6-8F31-25C27A14AB01}"/>
              </a:ext>
            </a:extLst>
          </p:cNvPr>
          <p:cNvPicPr>
            <a:picLocks noChangeAspect="1"/>
          </p:cNvPicPr>
          <p:nvPr/>
        </p:nvPicPr>
        <p:blipFill rotWithShape="1">
          <a:blip r:embed="rId2">
            <a:extLst>
              <a:ext uri="{28A0092B-C50C-407E-A947-70E740481C1C}">
                <a14:useLocalDpi xmlns:a14="http://schemas.microsoft.com/office/drawing/2010/main" val="0"/>
              </a:ext>
            </a:extLst>
          </a:blip>
          <a:srcRect t="3458" b="728"/>
          <a:stretch/>
        </p:blipFill>
        <p:spPr>
          <a:xfrm>
            <a:off x="5394110" y="1116998"/>
            <a:ext cx="6286500" cy="4624003"/>
          </a:xfrm>
          <a:prstGeom prst="rect">
            <a:avLst/>
          </a:prstGeom>
          <a:ln w="25400">
            <a:solidFill>
              <a:schemeClr val="tx1"/>
            </a:solidFill>
          </a:ln>
        </p:spPr>
      </p:pic>
    </p:spTree>
    <p:extLst>
      <p:ext uri="{BB962C8B-B14F-4D97-AF65-F5344CB8AC3E}">
        <p14:creationId xmlns:p14="http://schemas.microsoft.com/office/powerpoint/2010/main" val="37335092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15B890-C447-F1DA-772B-0D10B2889F95}"/>
              </a:ext>
            </a:extLst>
          </p:cNvPr>
          <p:cNvSpPr/>
          <p:nvPr/>
        </p:nvSpPr>
        <p:spPr>
          <a:xfrm>
            <a:off x="4055533" y="0"/>
            <a:ext cx="8136468" cy="6858000"/>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1">
            <a:extLst>
              <a:ext uri="{FF2B5EF4-FFF2-40B4-BE49-F238E27FC236}">
                <a16:creationId xmlns:a16="http://schemas.microsoft.com/office/drawing/2014/main" id="{C32A37E6-0DD4-DA9C-CD62-E2FEF53A06A4}"/>
              </a:ext>
            </a:extLst>
          </p:cNvPr>
          <p:cNvSpPr txBox="1">
            <a:spLocks noChangeArrowheads="1"/>
          </p:cNvSpPr>
          <p:nvPr/>
        </p:nvSpPr>
        <p:spPr bwMode="auto">
          <a:xfrm>
            <a:off x="897501" y="1947891"/>
            <a:ext cx="2850949" cy="350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Adipose-Derived Stem Cell Exosome</a:t>
            </a:r>
          </a:p>
          <a:p>
            <a:pPr algn="l">
              <a:lnSpc>
                <a:spcPct val="100000"/>
              </a:lnSpc>
            </a:pPr>
            <a:endParaRPr lang="en-US" sz="1800" dirty="0"/>
          </a:p>
          <a:p>
            <a:pPr algn="l">
              <a:lnSpc>
                <a:spcPct val="100000"/>
              </a:lnSpc>
            </a:pPr>
            <a:r>
              <a:rPr lang="en-US" sz="1800" b="0" dirty="0">
                <a:solidFill>
                  <a:srgbClr val="AE6CFF"/>
                </a:solidFill>
              </a:rPr>
              <a:t>Anti-Aging Efficacy Evaluation Test Completed </a:t>
            </a:r>
            <a:br>
              <a:rPr lang="en-US" sz="1800" b="0" dirty="0">
                <a:solidFill>
                  <a:srgbClr val="AE6CFF"/>
                </a:solidFill>
              </a:rPr>
            </a:br>
            <a:r>
              <a:rPr lang="en-US" sz="1800" b="0" dirty="0">
                <a:solidFill>
                  <a:srgbClr val="AE6CFF"/>
                </a:solidFill>
              </a:rPr>
              <a:t>(KDRI-IRB-20879)</a:t>
            </a:r>
          </a:p>
          <a:p>
            <a:pPr algn="l">
              <a:lnSpc>
                <a:spcPct val="100000"/>
              </a:lnSpc>
            </a:pPr>
            <a:endParaRPr lang="en-US" sz="1800" b="0" dirty="0">
              <a:solidFill>
                <a:srgbClr val="AE6CFF"/>
              </a:solidFill>
            </a:endParaRPr>
          </a:p>
        </p:txBody>
      </p:sp>
      <p:pic>
        <p:nvPicPr>
          <p:cNvPr id="5" name="Picture 4" descr="A close-up of a document&#10;&#10;Description automatically generated">
            <a:extLst>
              <a:ext uri="{FF2B5EF4-FFF2-40B4-BE49-F238E27FC236}">
                <a16:creationId xmlns:a16="http://schemas.microsoft.com/office/drawing/2014/main" id="{2ADA81AC-7E68-1353-D251-C57C5DF2F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010" y="1301750"/>
            <a:ext cx="7086600" cy="4800600"/>
          </a:xfrm>
          <a:prstGeom prst="rect">
            <a:avLst/>
          </a:prstGeom>
          <a:ln w="25400">
            <a:solidFill>
              <a:schemeClr val="tx1"/>
            </a:solidFill>
          </a:ln>
        </p:spPr>
      </p:pic>
    </p:spTree>
    <p:extLst>
      <p:ext uri="{BB962C8B-B14F-4D97-AF65-F5344CB8AC3E}">
        <p14:creationId xmlns:p14="http://schemas.microsoft.com/office/powerpoint/2010/main" val="40575494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1">
            <a:extLst>
              <a:ext uri="{FF2B5EF4-FFF2-40B4-BE49-F238E27FC236}">
                <a16:creationId xmlns:a16="http://schemas.microsoft.com/office/drawing/2014/main" id="{D5290F93-E5D6-9023-54A2-F8C405545503}"/>
              </a:ext>
            </a:extLst>
          </p:cNvPr>
          <p:cNvSpPr txBox="1">
            <a:spLocks noChangeArrowheads="1"/>
          </p:cNvSpPr>
          <p:nvPr/>
        </p:nvSpPr>
        <p:spPr bwMode="auto">
          <a:xfrm>
            <a:off x="897501" y="1118551"/>
            <a:ext cx="9167987" cy="117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Adipose-Derived Stem Cell Exosome</a:t>
            </a:r>
          </a:p>
          <a:p>
            <a:pPr algn="l">
              <a:lnSpc>
                <a:spcPct val="100000"/>
              </a:lnSpc>
            </a:pPr>
            <a:endParaRPr lang="en-US" sz="1050" dirty="0"/>
          </a:p>
          <a:p>
            <a:pPr algn="l">
              <a:lnSpc>
                <a:spcPct val="100000"/>
              </a:lnSpc>
            </a:pPr>
            <a:r>
              <a:rPr lang="en-US" sz="1800" b="0" dirty="0">
                <a:solidFill>
                  <a:srgbClr val="AE6CFF"/>
                </a:solidFill>
              </a:rPr>
              <a:t>Skin Application Results for 4 Weeks</a:t>
            </a:r>
          </a:p>
          <a:p>
            <a:pPr algn="l">
              <a:lnSpc>
                <a:spcPct val="100000"/>
              </a:lnSpc>
            </a:pPr>
            <a:endParaRPr lang="en-US" sz="1800" b="0" dirty="0">
              <a:solidFill>
                <a:srgbClr val="AE6CFF"/>
              </a:solidFill>
            </a:endParaRPr>
          </a:p>
        </p:txBody>
      </p:sp>
      <p:sp>
        <p:nvSpPr>
          <p:cNvPr id="12" name="Rectangle 11">
            <a:extLst>
              <a:ext uri="{FF2B5EF4-FFF2-40B4-BE49-F238E27FC236}">
                <a16:creationId xmlns:a16="http://schemas.microsoft.com/office/drawing/2014/main" id="{B045A19D-0E23-B1F6-824F-B7A3835E437B}"/>
              </a:ext>
            </a:extLst>
          </p:cNvPr>
          <p:cNvSpPr/>
          <p:nvPr/>
        </p:nvSpPr>
        <p:spPr>
          <a:xfrm>
            <a:off x="0" y="2289544"/>
            <a:ext cx="12192001" cy="4568455"/>
          </a:xfrm>
          <a:prstGeom prst="rect">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5" name="Picture 4" descr="A graph with purple and white lines&#10;&#10;Description automatically generated">
            <a:extLst>
              <a:ext uri="{FF2B5EF4-FFF2-40B4-BE49-F238E27FC236}">
                <a16:creationId xmlns:a16="http://schemas.microsoft.com/office/drawing/2014/main" id="{F3375396-43B7-3ED4-6C6B-010B52C25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501" y="3361270"/>
            <a:ext cx="3099273" cy="2638038"/>
          </a:xfrm>
          <a:prstGeom prst="rect">
            <a:avLst/>
          </a:prstGeom>
        </p:spPr>
      </p:pic>
      <p:pic>
        <p:nvPicPr>
          <p:cNvPr id="8" name="Picture 7" descr="A graph with purple and white lines&#10;&#10;Description automatically generated">
            <a:extLst>
              <a:ext uri="{FF2B5EF4-FFF2-40B4-BE49-F238E27FC236}">
                <a16:creationId xmlns:a16="http://schemas.microsoft.com/office/drawing/2014/main" id="{D40EACAD-A6AE-6CA2-9052-872067ED8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364" y="3361270"/>
            <a:ext cx="3099273" cy="2638038"/>
          </a:xfrm>
          <a:prstGeom prst="rect">
            <a:avLst/>
          </a:prstGeom>
        </p:spPr>
      </p:pic>
      <p:pic>
        <p:nvPicPr>
          <p:cNvPr id="11" name="Picture 10" descr="A graph with purple and blue lines&#10;&#10;Description automatically generated">
            <a:extLst>
              <a:ext uri="{FF2B5EF4-FFF2-40B4-BE49-F238E27FC236}">
                <a16:creationId xmlns:a16="http://schemas.microsoft.com/office/drawing/2014/main" id="{66FF70E9-E790-5D06-11FB-0E007FA3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5226" y="3361270"/>
            <a:ext cx="3099273" cy="2638038"/>
          </a:xfrm>
          <a:prstGeom prst="rect">
            <a:avLst/>
          </a:prstGeom>
        </p:spPr>
      </p:pic>
      <p:sp>
        <p:nvSpPr>
          <p:cNvPr id="13" name="TextBox 12">
            <a:extLst>
              <a:ext uri="{FF2B5EF4-FFF2-40B4-BE49-F238E27FC236}">
                <a16:creationId xmlns:a16="http://schemas.microsoft.com/office/drawing/2014/main" id="{5C0BAEF4-F8CB-F699-B7F7-14ED202AF70D}"/>
              </a:ext>
            </a:extLst>
          </p:cNvPr>
          <p:cNvSpPr txBox="1">
            <a:spLocks noChangeArrowheads="1"/>
          </p:cNvSpPr>
          <p:nvPr/>
        </p:nvSpPr>
        <p:spPr bwMode="auto">
          <a:xfrm>
            <a:off x="742834" y="6217836"/>
            <a:ext cx="3408606"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100" dirty="0">
                <a:solidFill>
                  <a:schemeClr val="bg1"/>
                </a:solidFill>
                <a:latin typeface="Raleway" pitchFamily="2" charset="77"/>
              </a:rPr>
              <a:t>Skin Moisture Content Increased by 20.35%</a:t>
            </a:r>
          </a:p>
        </p:txBody>
      </p:sp>
      <p:grpSp>
        <p:nvGrpSpPr>
          <p:cNvPr id="14" name="Group 13">
            <a:extLst>
              <a:ext uri="{FF2B5EF4-FFF2-40B4-BE49-F238E27FC236}">
                <a16:creationId xmlns:a16="http://schemas.microsoft.com/office/drawing/2014/main" id="{81BBB7C5-0B25-84EF-AEEA-1ED463F78656}"/>
              </a:ext>
            </a:extLst>
          </p:cNvPr>
          <p:cNvGrpSpPr/>
          <p:nvPr/>
        </p:nvGrpSpPr>
        <p:grpSpPr>
          <a:xfrm>
            <a:off x="1070132" y="2677238"/>
            <a:ext cx="2754010" cy="364067"/>
            <a:chOff x="829732" y="4826000"/>
            <a:chExt cx="2754010" cy="364067"/>
          </a:xfrm>
        </p:grpSpPr>
        <p:sp>
          <p:nvSpPr>
            <p:cNvPr id="15" name="Rounded Rectangle 14">
              <a:extLst>
                <a:ext uri="{FF2B5EF4-FFF2-40B4-BE49-F238E27FC236}">
                  <a16:creationId xmlns:a16="http://schemas.microsoft.com/office/drawing/2014/main" id="{0551E9A3-5143-2239-F6CC-BD5363628EF7}"/>
                </a:ext>
              </a:extLst>
            </p:cNvPr>
            <p:cNvSpPr/>
            <p:nvPr/>
          </p:nvSpPr>
          <p:spPr>
            <a:xfrm>
              <a:off x="829733" y="4826000"/>
              <a:ext cx="2754009" cy="364067"/>
            </a:xfrm>
            <a:prstGeom prst="roundRect">
              <a:avLst>
                <a:gd name="adj" fmla="val 50000"/>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B25DDC-7B17-E4A0-0FC9-3AB84DC1079B}"/>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rgbClr val="663F96"/>
                  </a:solidFill>
                  <a:latin typeface="Raleway" pitchFamily="2" charset="77"/>
                </a:rPr>
                <a:t>Increase Skin Moisture Content</a:t>
              </a:r>
            </a:p>
          </p:txBody>
        </p:sp>
      </p:grpSp>
      <p:grpSp>
        <p:nvGrpSpPr>
          <p:cNvPr id="17" name="Group 16">
            <a:extLst>
              <a:ext uri="{FF2B5EF4-FFF2-40B4-BE49-F238E27FC236}">
                <a16:creationId xmlns:a16="http://schemas.microsoft.com/office/drawing/2014/main" id="{E8FA4352-A8D9-2601-892D-0A6F1E7BF955}"/>
              </a:ext>
            </a:extLst>
          </p:cNvPr>
          <p:cNvGrpSpPr/>
          <p:nvPr/>
        </p:nvGrpSpPr>
        <p:grpSpPr>
          <a:xfrm>
            <a:off x="4718995" y="2677238"/>
            <a:ext cx="2754010" cy="364067"/>
            <a:chOff x="829732" y="4826000"/>
            <a:chExt cx="2754010" cy="364067"/>
          </a:xfrm>
        </p:grpSpPr>
        <p:sp>
          <p:nvSpPr>
            <p:cNvPr id="18" name="Rounded Rectangle 17">
              <a:extLst>
                <a:ext uri="{FF2B5EF4-FFF2-40B4-BE49-F238E27FC236}">
                  <a16:creationId xmlns:a16="http://schemas.microsoft.com/office/drawing/2014/main" id="{2ADC884F-8393-6496-6AEC-1DE3E3C318B3}"/>
                </a:ext>
              </a:extLst>
            </p:cNvPr>
            <p:cNvSpPr/>
            <p:nvPr/>
          </p:nvSpPr>
          <p:spPr>
            <a:xfrm>
              <a:off x="829733" y="4826000"/>
              <a:ext cx="2754009" cy="364067"/>
            </a:xfrm>
            <a:prstGeom prst="roundRect">
              <a:avLst>
                <a:gd name="adj" fmla="val 50000"/>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C15090E-DA0A-BB07-94E0-E53B4383E008}"/>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rgbClr val="663F96"/>
                  </a:solidFill>
                  <a:latin typeface="Raleway" pitchFamily="2" charset="77"/>
                </a:rPr>
                <a:t>Increase Skin Elasticity</a:t>
              </a:r>
            </a:p>
          </p:txBody>
        </p:sp>
      </p:grpSp>
      <p:grpSp>
        <p:nvGrpSpPr>
          <p:cNvPr id="21" name="Group 20">
            <a:extLst>
              <a:ext uri="{FF2B5EF4-FFF2-40B4-BE49-F238E27FC236}">
                <a16:creationId xmlns:a16="http://schemas.microsoft.com/office/drawing/2014/main" id="{572FE708-A81A-F821-8181-695431747EA1}"/>
              </a:ext>
            </a:extLst>
          </p:cNvPr>
          <p:cNvGrpSpPr/>
          <p:nvPr/>
        </p:nvGrpSpPr>
        <p:grpSpPr>
          <a:xfrm>
            <a:off x="8367857" y="2677238"/>
            <a:ext cx="2754010" cy="364067"/>
            <a:chOff x="829732" y="4826000"/>
            <a:chExt cx="2754010" cy="364067"/>
          </a:xfrm>
        </p:grpSpPr>
        <p:sp>
          <p:nvSpPr>
            <p:cNvPr id="22" name="Rounded Rectangle 21">
              <a:extLst>
                <a:ext uri="{FF2B5EF4-FFF2-40B4-BE49-F238E27FC236}">
                  <a16:creationId xmlns:a16="http://schemas.microsoft.com/office/drawing/2014/main" id="{D0412D4E-B3B6-7D3F-2DE9-CF43087E76A4}"/>
                </a:ext>
              </a:extLst>
            </p:cNvPr>
            <p:cNvSpPr/>
            <p:nvPr/>
          </p:nvSpPr>
          <p:spPr>
            <a:xfrm>
              <a:off x="829733" y="4826000"/>
              <a:ext cx="2754009" cy="364067"/>
            </a:xfrm>
            <a:prstGeom prst="roundRect">
              <a:avLst>
                <a:gd name="adj" fmla="val 50000"/>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93955CC-F5D3-627A-AC35-E6BBFBFA3008}"/>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rgbClr val="663F96"/>
                  </a:solidFill>
                  <a:latin typeface="Raleway" pitchFamily="2" charset="77"/>
                </a:rPr>
                <a:t>Skin Whitening Effect</a:t>
              </a:r>
            </a:p>
          </p:txBody>
        </p:sp>
      </p:grpSp>
      <p:sp>
        <p:nvSpPr>
          <p:cNvPr id="24" name="TextBox 23">
            <a:extLst>
              <a:ext uri="{FF2B5EF4-FFF2-40B4-BE49-F238E27FC236}">
                <a16:creationId xmlns:a16="http://schemas.microsoft.com/office/drawing/2014/main" id="{945A4847-E490-A3EB-6E1D-6351C015E783}"/>
              </a:ext>
            </a:extLst>
          </p:cNvPr>
          <p:cNvSpPr txBox="1">
            <a:spLocks noChangeArrowheads="1"/>
          </p:cNvSpPr>
          <p:nvPr/>
        </p:nvSpPr>
        <p:spPr bwMode="auto">
          <a:xfrm>
            <a:off x="4391697" y="6217836"/>
            <a:ext cx="3408606"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100" dirty="0">
                <a:solidFill>
                  <a:schemeClr val="bg1"/>
                </a:solidFill>
                <a:latin typeface="Raleway" pitchFamily="2" charset="77"/>
              </a:rPr>
              <a:t>Skin Elasticity Increased by 15.12%</a:t>
            </a:r>
          </a:p>
        </p:txBody>
      </p:sp>
      <p:sp>
        <p:nvSpPr>
          <p:cNvPr id="25" name="TextBox 24">
            <a:extLst>
              <a:ext uri="{FF2B5EF4-FFF2-40B4-BE49-F238E27FC236}">
                <a16:creationId xmlns:a16="http://schemas.microsoft.com/office/drawing/2014/main" id="{2884C3D1-2994-7121-9723-3989AF6AB4AD}"/>
              </a:ext>
            </a:extLst>
          </p:cNvPr>
          <p:cNvSpPr txBox="1">
            <a:spLocks noChangeArrowheads="1"/>
          </p:cNvSpPr>
          <p:nvPr/>
        </p:nvSpPr>
        <p:spPr bwMode="auto">
          <a:xfrm>
            <a:off x="8013781" y="6217836"/>
            <a:ext cx="340860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100" dirty="0">
                <a:solidFill>
                  <a:schemeClr val="bg1"/>
                </a:solidFill>
                <a:latin typeface="Raleway" pitchFamily="2" charset="77"/>
              </a:rPr>
              <a:t>Inhibition of Melanin Content (6.94%) Confirmation of Skin Whitening Effect</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anim calcmode="lin" valueType="num">
                                      <p:cBhvr>
                                        <p:cTn id="30" dur="500" fill="hold"/>
                                        <p:tgtEl>
                                          <p:spTgt spid="25"/>
                                        </p:tgtEl>
                                        <p:attrNameLst>
                                          <p:attrName>ppt_x</p:attrName>
                                        </p:attrNameLst>
                                      </p:cBhvr>
                                      <p:tavLst>
                                        <p:tav tm="0">
                                          <p:val>
                                            <p:strVal val="#ppt_x"/>
                                          </p:val>
                                        </p:tav>
                                        <p:tav tm="100000">
                                          <p:val>
                                            <p:strVal val="#ppt_x"/>
                                          </p:val>
                                        </p:tav>
                                      </p:tavLst>
                                    </p:anim>
                                    <p:anim calcmode="lin" valueType="num">
                                      <p:cBhvr>
                                        <p:cTn id="3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p:bldP spid="16" grpId="0"/>
      <p:bldP spid="19" grpId="0"/>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1">
            <a:extLst>
              <a:ext uri="{FF2B5EF4-FFF2-40B4-BE49-F238E27FC236}">
                <a16:creationId xmlns:a16="http://schemas.microsoft.com/office/drawing/2014/main" id="{D5290F93-E5D6-9023-54A2-F8C405545503}"/>
              </a:ext>
            </a:extLst>
          </p:cNvPr>
          <p:cNvSpPr txBox="1">
            <a:spLocks noChangeArrowheads="1"/>
          </p:cNvSpPr>
          <p:nvPr/>
        </p:nvSpPr>
        <p:spPr bwMode="auto">
          <a:xfrm>
            <a:off x="897501" y="1118551"/>
            <a:ext cx="9167987" cy="117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Adipose-Derived Stem Cell Exosome</a:t>
            </a:r>
          </a:p>
          <a:p>
            <a:pPr algn="l">
              <a:lnSpc>
                <a:spcPct val="100000"/>
              </a:lnSpc>
            </a:pPr>
            <a:endParaRPr lang="en-US" sz="1050" dirty="0"/>
          </a:p>
          <a:p>
            <a:pPr algn="l">
              <a:lnSpc>
                <a:spcPct val="100000"/>
              </a:lnSpc>
            </a:pPr>
            <a:r>
              <a:rPr lang="en-US" sz="1800" b="0" dirty="0">
                <a:solidFill>
                  <a:srgbClr val="AE6CFF"/>
                </a:solidFill>
              </a:rPr>
              <a:t>Skin Application Results for 4 Weeks</a:t>
            </a:r>
          </a:p>
          <a:p>
            <a:pPr algn="l">
              <a:lnSpc>
                <a:spcPct val="100000"/>
              </a:lnSpc>
            </a:pPr>
            <a:endParaRPr lang="en-US" sz="1800" b="0" dirty="0">
              <a:solidFill>
                <a:srgbClr val="AE6CFF"/>
              </a:solidFill>
            </a:endParaRPr>
          </a:p>
        </p:txBody>
      </p:sp>
      <p:sp>
        <p:nvSpPr>
          <p:cNvPr id="12" name="Rectangle 11">
            <a:extLst>
              <a:ext uri="{FF2B5EF4-FFF2-40B4-BE49-F238E27FC236}">
                <a16:creationId xmlns:a16="http://schemas.microsoft.com/office/drawing/2014/main" id="{B045A19D-0E23-B1F6-824F-B7A3835E437B}"/>
              </a:ext>
            </a:extLst>
          </p:cNvPr>
          <p:cNvSpPr/>
          <p:nvPr/>
        </p:nvSpPr>
        <p:spPr>
          <a:xfrm>
            <a:off x="0" y="2289544"/>
            <a:ext cx="12192001" cy="4568455"/>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5" name="Picture 4">
            <a:extLst>
              <a:ext uri="{FF2B5EF4-FFF2-40B4-BE49-F238E27FC236}">
                <a16:creationId xmlns:a16="http://schemas.microsoft.com/office/drawing/2014/main" id="{F3375396-43B7-3ED4-6C6B-010B52C255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06046" y="3361270"/>
            <a:ext cx="3099272" cy="2638038"/>
          </a:xfrm>
          <a:prstGeom prst="rect">
            <a:avLst/>
          </a:prstGeom>
        </p:spPr>
      </p:pic>
      <p:pic>
        <p:nvPicPr>
          <p:cNvPr id="8" name="Picture 7">
            <a:extLst>
              <a:ext uri="{FF2B5EF4-FFF2-40B4-BE49-F238E27FC236}">
                <a16:creationId xmlns:a16="http://schemas.microsoft.com/office/drawing/2014/main" id="{D40EACAD-A6AE-6CA2-9052-872067ED82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1549" y="3361270"/>
            <a:ext cx="3099272" cy="2638038"/>
          </a:xfrm>
          <a:prstGeom prst="rect">
            <a:avLst/>
          </a:prstGeom>
        </p:spPr>
      </p:pic>
      <p:sp>
        <p:nvSpPr>
          <p:cNvPr id="13" name="TextBox 12">
            <a:extLst>
              <a:ext uri="{FF2B5EF4-FFF2-40B4-BE49-F238E27FC236}">
                <a16:creationId xmlns:a16="http://schemas.microsoft.com/office/drawing/2014/main" id="{5C0BAEF4-F8CB-F699-B7F7-14ED202AF70D}"/>
              </a:ext>
            </a:extLst>
          </p:cNvPr>
          <p:cNvSpPr txBox="1">
            <a:spLocks noChangeArrowheads="1"/>
          </p:cNvSpPr>
          <p:nvPr/>
        </p:nvSpPr>
        <p:spPr bwMode="auto">
          <a:xfrm>
            <a:off x="1951379" y="6217836"/>
            <a:ext cx="3408606"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100" dirty="0">
                <a:solidFill>
                  <a:srgbClr val="663F96"/>
                </a:solidFill>
                <a:latin typeface="Raleway" pitchFamily="2" charset="77"/>
              </a:rPr>
              <a:t>7.91% Reduction in Wrinkle Depth</a:t>
            </a:r>
          </a:p>
        </p:txBody>
      </p:sp>
      <p:grpSp>
        <p:nvGrpSpPr>
          <p:cNvPr id="14" name="Group 13">
            <a:extLst>
              <a:ext uri="{FF2B5EF4-FFF2-40B4-BE49-F238E27FC236}">
                <a16:creationId xmlns:a16="http://schemas.microsoft.com/office/drawing/2014/main" id="{81BBB7C5-0B25-84EF-AEEA-1ED463F78656}"/>
              </a:ext>
            </a:extLst>
          </p:cNvPr>
          <p:cNvGrpSpPr/>
          <p:nvPr/>
        </p:nvGrpSpPr>
        <p:grpSpPr>
          <a:xfrm>
            <a:off x="2278677" y="2677238"/>
            <a:ext cx="2754010" cy="364067"/>
            <a:chOff x="829732" y="4826000"/>
            <a:chExt cx="2754010" cy="364067"/>
          </a:xfrm>
        </p:grpSpPr>
        <p:sp>
          <p:nvSpPr>
            <p:cNvPr id="15" name="Rounded Rectangle 14">
              <a:extLst>
                <a:ext uri="{FF2B5EF4-FFF2-40B4-BE49-F238E27FC236}">
                  <a16:creationId xmlns:a16="http://schemas.microsoft.com/office/drawing/2014/main" id="{0551E9A3-5143-2239-F6CC-BD5363628EF7}"/>
                </a:ext>
              </a:extLst>
            </p:cNvPr>
            <p:cNvSpPr/>
            <p:nvPr/>
          </p:nvSpPr>
          <p:spPr>
            <a:xfrm>
              <a:off x="829733" y="4826000"/>
              <a:ext cx="2754009" cy="364067"/>
            </a:xfrm>
            <a:prstGeom prst="roundRect">
              <a:avLst>
                <a:gd name="adj" fmla="val 50000"/>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B25DDC-7B17-E4A0-0FC9-3AB84DC1079B}"/>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Wrinkle Improvement</a:t>
              </a:r>
            </a:p>
          </p:txBody>
        </p:sp>
      </p:grpSp>
      <p:grpSp>
        <p:nvGrpSpPr>
          <p:cNvPr id="17" name="Group 16">
            <a:extLst>
              <a:ext uri="{FF2B5EF4-FFF2-40B4-BE49-F238E27FC236}">
                <a16:creationId xmlns:a16="http://schemas.microsoft.com/office/drawing/2014/main" id="{E8FA4352-A8D9-2601-892D-0A6F1E7BF955}"/>
              </a:ext>
            </a:extLst>
          </p:cNvPr>
          <p:cNvGrpSpPr/>
          <p:nvPr/>
        </p:nvGrpSpPr>
        <p:grpSpPr>
          <a:xfrm>
            <a:off x="6984180" y="2677238"/>
            <a:ext cx="2754010" cy="364067"/>
            <a:chOff x="829732" y="4826000"/>
            <a:chExt cx="2754010" cy="364067"/>
          </a:xfrm>
        </p:grpSpPr>
        <p:sp>
          <p:nvSpPr>
            <p:cNvPr id="18" name="Rounded Rectangle 17">
              <a:extLst>
                <a:ext uri="{FF2B5EF4-FFF2-40B4-BE49-F238E27FC236}">
                  <a16:creationId xmlns:a16="http://schemas.microsoft.com/office/drawing/2014/main" id="{2ADC884F-8393-6496-6AEC-1DE3E3C318B3}"/>
                </a:ext>
              </a:extLst>
            </p:cNvPr>
            <p:cNvSpPr/>
            <p:nvPr/>
          </p:nvSpPr>
          <p:spPr>
            <a:xfrm>
              <a:off x="829733" y="4826000"/>
              <a:ext cx="2754009" cy="364067"/>
            </a:xfrm>
            <a:prstGeom prst="roundRect">
              <a:avLst>
                <a:gd name="adj" fmla="val 50000"/>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C15090E-DA0A-BB07-94E0-E53B4383E008}"/>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Improvement of Skin Density</a:t>
              </a:r>
            </a:p>
          </p:txBody>
        </p:sp>
      </p:grpSp>
      <p:sp>
        <p:nvSpPr>
          <p:cNvPr id="24" name="TextBox 23">
            <a:extLst>
              <a:ext uri="{FF2B5EF4-FFF2-40B4-BE49-F238E27FC236}">
                <a16:creationId xmlns:a16="http://schemas.microsoft.com/office/drawing/2014/main" id="{945A4847-E490-A3EB-6E1D-6351C015E783}"/>
              </a:ext>
            </a:extLst>
          </p:cNvPr>
          <p:cNvSpPr txBox="1">
            <a:spLocks noChangeArrowheads="1"/>
          </p:cNvSpPr>
          <p:nvPr/>
        </p:nvSpPr>
        <p:spPr bwMode="auto">
          <a:xfrm>
            <a:off x="6656882" y="6217836"/>
            <a:ext cx="3408606"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100" dirty="0">
                <a:solidFill>
                  <a:srgbClr val="663F96"/>
                </a:solidFill>
                <a:latin typeface="Raleway" pitchFamily="2" charset="77"/>
              </a:rPr>
              <a:t>32.04% Increase in Skin Density</a:t>
            </a:r>
          </a:p>
        </p:txBody>
      </p:sp>
    </p:spTree>
    <p:extLst>
      <p:ext uri="{BB962C8B-B14F-4D97-AF65-F5344CB8AC3E}">
        <p14:creationId xmlns:p14="http://schemas.microsoft.com/office/powerpoint/2010/main" val="23133446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p:bldP spid="16" grpId="0"/>
      <p:bldP spid="19"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E8ED032-A4B3-B396-4313-F48D3D76E0BB}"/>
              </a:ext>
            </a:extLst>
          </p:cNvPr>
          <p:cNvSpPr/>
          <p:nvPr/>
        </p:nvSpPr>
        <p:spPr>
          <a:xfrm>
            <a:off x="6645275" y="1049338"/>
            <a:ext cx="5546725" cy="5808662"/>
          </a:xfrm>
          <a:prstGeom prst="rect">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3" name="Rectangle 32">
            <a:extLst>
              <a:ext uri="{FF2B5EF4-FFF2-40B4-BE49-F238E27FC236}">
                <a16:creationId xmlns:a16="http://schemas.microsoft.com/office/drawing/2014/main" id="{3C6CB085-1B5F-24BE-B054-29193E1A609F}"/>
              </a:ext>
            </a:extLst>
          </p:cNvPr>
          <p:cNvSpPr/>
          <p:nvPr/>
        </p:nvSpPr>
        <p:spPr>
          <a:xfrm>
            <a:off x="0" y="6208713"/>
            <a:ext cx="650875" cy="649287"/>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9" name="Title 1200">
            <a:extLst>
              <a:ext uri="{FF2B5EF4-FFF2-40B4-BE49-F238E27FC236}">
                <a16:creationId xmlns:a16="http://schemas.microsoft.com/office/drawing/2014/main" id="{53CDEDEB-8A81-858B-4CD7-BEE74038462D}"/>
              </a:ext>
            </a:extLst>
          </p:cNvPr>
          <p:cNvSpPr>
            <a:spLocks noGrp="1" noChangeArrowheads="1"/>
          </p:cNvSpPr>
          <p:nvPr>
            <p:ph type="title"/>
          </p:nvPr>
        </p:nvSpPr>
        <p:spPr>
          <a:xfrm>
            <a:off x="528638" y="3807883"/>
            <a:ext cx="3294062" cy="831850"/>
          </a:xfrm>
        </p:spPr>
        <p:txBody>
          <a:bodyPr anchor="b"/>
          <a:lstStyle/>
          <a:p>
            <a:pPr algn="ctr" eaLnBrk="1" hangingPunct="1"/>
            <a:r>
              <a:rPr lang="en-ID" altLang="en-US" dirty="0"/>
              <a:t>Exosome</a:t>
            </a:r>
          </a:p>
        </p:txBody>
      </p:sp>
      <p:pic>
        <p:nvPicPr>
          <p:cNvPr id="3" name="Picture 2" descr="A close-up of a dna strand&#10;&#10;Description automatically generated">
            <a:extLst>
              <a:ext uri="{FF2B5EF4-FFF2-40B4-BE49-F238E27FC236}">
                <a16:creationId xmlns:a16="http://schemas.microsoft.com/office/drawing/2014/main" id="{E9BB43BA-A2FA-2BF3-BEAE-CAA1DD0BB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332767"/>
            <a:ext cx="7772400" cy="4783015"/>
          </a:xfrm>
          <a:prstGeom prst="rect">
            <a:avLst/>
          </a:prstGeom>
        </p:spPr>
      </p:pic>
      <p:sp>
        <p:nvSpPr>
          <p:cNvPr id="5" name="Title 1200">
            <a:extLst>
              <a:ext uri="{FF2B5EF4-FFF2-40B4-BE49-F238E27FC236}">
                <a16:creationId xmlns:a16="http://schemas.microsoft.com/office/drawing/2014/main" id="{967C9236-7C87-A656-B302-C459983842C4}"/>
              </a:ext>
            </a:extLst>
          </p:cNvPr>
          <p:cNvSpPr txBox="1">
            <a:spLocks noChangeArrowheads="1"/>
          </p:cNvSpPr>
          <p:nvPr/>
        </p:nvSpPr>
        <p:spPr bwMode="auto">
          <a:xfrm>
            <a:off x="769938" y="2014539"/>
            <a:ext cx="2811462" cy="213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ctr" eaLnBrk="1" hangingPunct="1"/>
            <a:r>
              <a:rPr lang="en-ID" altLang="en-US" sz="15000" dirty="0">
                <a:solidFill>
                  <a:srgbClr val="501A73"/>
                </a:solidFill>
              </a:rPr>
              <a:t>1</a:t>
            </a:r>
          </a:p>
        </p:txBody>
      </p:sp>
    </p:spTree>
    <p:extLst>
      <p:ext uri="{BB962C8B-B14F-4D97-AF65-F5344CB8AC3E}">
        <p14:creationId xmlns:p14="http://schemas.microsoft.com/office/powerpoint/2010/main" val="3108489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9"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595D48-2BF7-8742-717C-85C19C17C4DC}"/>
              </a:ext>
            </a:extLst>
          </p:cNvPr>
          <p:cNvSpPr/>
          <p:nvPr/>
        </p:nvSpPr>
        <p:spPr>
          <a:xfrm>
            <a:off x="1" y="0"/>
            <a:ext cx="4406089" cy="6857999"/>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 name="Title 21">
            <a:extLst>
              <a:ext uri="{FF2B5EF4-FFF2-40B4-BE49-F238E27FC236}">
                <a16:creationId xmlns:a16="http://schemas.microsoft.com/office/drawing/2014/main" id="{D5290F93-E5D6-9023-54A2-F8C405545503}"/>
              </a:ext>
            </a:extLst>
          </p:cNvPr>
          <p:cNvSpPr txBox="1">
            <a:spLocks noChangeArrowheads="1"/>
          </p:cNvSpPr>
          <p:nvPr/>
        </p:nvSpPr>
        <p:spPr bwMode="auto">
          <a:xfrm>
            <a:off x="897502" y="1566809"/>
            <a:ext cx="2611086" cy="271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Edelweiss-Derived Exosome</a:t>
            </a:r>
          </a:p>
          <a:p>
            <a:pPr algn="l">
              <a:lnSpc>
                <a:spcPct val="100000"/>
              </a:lnSpc>
            </a:pPr>
            <a:endParaRPr lang="en-US" sz="1050" dirty="0"/>
          </a:p>
          <a:p>
            <a:pPr algn="l">
              <a:lnSpc>
                <a:spcPct val="100000"/>
              </a:lnSpc>
            </a:pPr>
            <a:r>
              <a:rPr lang="en-US" sz="1800" b="0" dirty="0">
                <a:solidFill>
                  <a:srgbClr val="AE6CFF"/>
                </a:solidFill>
              </a:rPr>
              <a:t>Edelweiss’ Skin Benefits</a:t>
            </a:r>
          </a:p>
          <a:p>
            <a:pPr algn="l">
              <a:lnSpc>
                <a:spcPct val="100000"/>
              </a:lnSpc>
            </a:pPr>
            <a:endParaRPr lang="en-US" sz="1800" b="0" dirty="0">
              <a:solidFill>
                <a:srgbClr val="AE6CFF"/>
              </a:solidFill>
            </a:endParaRPr>
          </a:p>
        </p:txBody>
      </p:sp>
      <p:sp>
        <p:nvSpPr>
          <p:cNvPr id="13" name="TextBox 12">
            <a:extLst>
              <a:ext uri="{FF2B5EF4-FFF2-40B4-BE49-F238E27FC236}">
                <a16:creationId xmlns:a16="http://schemas.microsoft.com/office/drawing/2014/main" id="{5C0BAEF4-F8CB-F699-B7F7-14ED202AF70D}"/>
              </a:ext>
            </a:extLst>
          </p:cNvPr>
          <p:cNvSpPr txBox="1">
            <a:spLocks noChangeArrowheads="1"/>
          </p:cNvSpPr>
          <p:nvPr/>
        </p:nvSpPr>
        <p:spPr bwMode="auto">
          <a:xfrm>
            <a:off x="897500" y="5069082"/>
            <a:ext cx="2754011" cy="61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200" b="1" dirty="0">
                <a:solidFill>
                  <a:srgbClr val="C97399"/>
                </a:solidFill>
                <a:latin typeface="Raleway" pitchFamily="2" charset="77"/>
              </a:rPr>
              <a:t>Inhibition of 51.31% </a:t>
            </a:r>
            <a:r>
              <a:rPr lang="en-US" sz="1200" dirty="0">
                <a:solidFill>
                  <a:srgbClr val="663F96"/>
                </a:solidFill>
                <a:latin typeface="Raleway" pitchFamily="2" charset="77"/>
              </a:rPr>
              <a:t>production of nitric oxide, an inflammatory factor</a:t>
            </a:r>
          </a:p>
        </p:txBody>
      </p:sp>
      <p:grpSp>
        <p:nvGrpSpPr>
          <p:cNvPr id="14" name="Group 13">
            <a:extLst>
              <a:ext uri="{FF2B5EF4-FFF2-40B4-BE49-F238E27FC236}">
                <a16:creationId xmlns:a16="http://schemas.microsoft.com/office/drawing/2014/main" id="{81BBB7C5-0B25-84EF-AEEA-1ED463F78656}"/>
              </a:ext>
            </a:extLst>
          </p:cNvPr>
          <p:cNvGrpSpPr/>
          <p:nvPr/>
        </p:nvGrpSpPr>
        <p:grpSpPr>
          <a:xfrm>
            <a:off x="897502" y="4492881"/>
            <a:ext cx="2754010" cy="364067"/>
            <a:chOff x="829732" y="4826000"/>
            <a:chExt cx="2754010" cy="364067"/>
          </a:xfrm>
        </p:grpSpPr>
        <p:sp>
          <p:nvSpPr>
            <p:cNvPr id="15" name="Rounded Rectangle 14">
              <a:extLst>
                <a:ext uri="{FF2B5EF4-FFF2-40B4-BE49-F238E27FC236}">
                  <a16:creationId xmlns:a16="http://schemas.microsoft.com/office/drawing/2014/main" id="{0551E9A3-5143-2239-F6CC-BD5363628EF7}"/>
                </a:ext>
              </a:extLst>
            </p:cNvPr>
            <p:cNvSpPr/>
            <p:nvPr/>
          </p:nvSpPr>
          <p:spPr>
            <a:xfrm>
              <a:off x="829733" y="4826000"/>
              <a:ext cx="2754009" cy="364067"/>
            </a:xfrm>
            <a:prstGeom prst="roundRect">
              <a:avLst>
                <a:gd name="adj" fmla="val 50000"/>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B25DDC-7B17-E4A0-0FC9-3AB84DC1079B}"/>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Anti-Inflammatory Activity</a:t>
              </a:r>
            </a:p>
          </p:txBody>
        </p:sp>
      </p:grpSp>
      <p:pic>
        <p:nvPicPr>
          <p:cNvPr id="4" name="Picture 3" descr="A graph of different colored bars&#10;&#10;Description automatically generated with medium confidence">
            <a:extLst>
              <a:ext uri="{FF2B5EF4-FFF2-40B4-BE49-F238E27FC236}">
                <a16:creationId xmlns:a16="http://schemas.microsoft.com/office/drawing/2014/main" id="{C2DEA217-A549-81BB-B913-5ABF997AFCB3}"/>
              </a:ext>
            </a:extLst>
          </p:cNvPr>
          <p:cNvPicPr>
            <a:picLocks noChangeAspect="1"/>
          </p:cNvPicPr>
          <p:nvPr/>
        </p:nvPicPr>
        <p:blipFill rotWithShape="1">
          <a:blip r:embed="rId2">
            <a:extLst>
              <a:ext uri="{28A0092B-C50C-407E-A947-70E740481C1C}">
                <a14:useLocalDpi xmlns:a14="http://schemas.microsoft.com/office/drawing/2010/main" val="0"/>
              </a:ext>
            </a:extLst>
          </a:blip>
          <a:srcRect t="5816" b="-8823"/>
          <a:stretch/>
        </p:blipFill>
        <p:spPr>
          <a:xfrm>
            <a:off x="4406090" y="853440"/>
            <a:ext cx="7772400" cy="6004560"/>
          </a:xfrm>
          <a:prstGeom prst="rect">
            <a:avLst/>
          </a:prstGeom>
        </p:spPr>
      </p:pic>
    </p:spTree>
    <p:extLst>
      <p:ext uri="{BB962C8B-B14F-4D97-AF65-F5344CB8AC3E}">
        <p14:creationId xmlns:p14="http://schemas.microsoft.com/office/powerpoint/2010/main" val="13081403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3"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595D48-2BF7-8742-717C-85C19C17C4DC}"/>
              </a:ext>
            </a:extLst>
          </p:cNvPr>
          <p:cNvSpPr/>
          <p:nvPr/>
        </p:nvSpPr>
        <p:spPr>
          <a:xfrm>
            <a:off x="1" y="0"/>
            <a:ext cx="4406089" cy="6857999"/>
          </a:xfrm>
          <a:prstGeom prst="rect">
            <a:avLst/>
          </a:prstGeom>
          <a:solidFill>
            <a:srgbClr val="DBA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 name="Title 21">
            <a:extLst>
              <a:ext uri="{FF2B5EF4-FFF2-40B4-BE49-F238E27FC236}">
                <a16:creationId xmlns:a16="http://schemas.microsoft.com/office/drawing/2014/main" id="{D5290F93-E5D6-9023-54A2-F8C405545503}"/>
              </a:ext>
            </a:extLst>
          </p:cNvPr>
          <p:cNvSpPr txBox="1">
            <a:spLocks noChangeArrowheads="1"/>
          </p:cNvSpPr>
          <p:nvPr/>
        </p:nvSpPr>
        <p:spPr bwMode="auto">
          <a:xfrm>
            <a:off x="897502" y="1566809"/>
            <a:ext cx="2611086" cy="271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Edelweiss-Derived Exosome</a:t>
            </a:r>
          </a:p>
          <a:p>
            <a:pPr algn="l">
              <a:lnSpc>
                <a:spcPct val="100000"/>
              </a:lnSpc>
            </a:pPr>
            <a:endParaRPr lang="en-US" sz="1050" dirty="0"/>
          </a:p>
          <a:p>
            <a:pPr algn="l">
              <a:lnSpc>
                <a:spcPct val="100000"/>
              </a:lnSpc>
            </a:pPr>
            <a:r>
              <a:rPr lang="en-US" sz="1800" b="0" dirty="0">
                <a:solidFill>
                  <a:srgbClr val="AE6CFF"/>
                </a:solidFill>
              </a:rPr>
              <a:t>Edelweiss’ Skin Benefits</a:t>
            </a:r>
          </a:p>
          <a:p>
            <a:pPr algn="l">
              <a:lnSpc>
                <a:spcPct val="100000"/>
              </a:lnSpc>
            </a:pPr>
            <a:endParaRPr lang="en-US" sz="1800" b="0" dirty="0">
              <a:solidFill>
                <a:srgbClr val="AE6CFF"/>
              </a:solidFill>
            </a:endParaRPr>
          </a:p>
        </p:txBody>
      </p:sp>
      <p:sp>
        <p:nvSpPr>
          <p:cNvPr id="13" name="TextBox 12">
            <a:extLst>
              <a:ext uri="{FF2B5EF4-FFF2-40B4-BE49-F238E27FC236}">
                <a16:creationId xmlns:a16="http://schemas.microsoft.com/office/drawing/2014/main" id="{5C0BAEF4-F8CB-F699-B7F7-14ED202AF70D}"/>
              </a:ext>
            </a:extLst>
          </p:cNvPr>
          <p:cNvSpPr txBox="1">
            <a:spLocks noChangeArrowheads="1"/>
          </p:cNvSpPr>
          <p:nvPr/>
        </p:nvSpPr>
        <p:spPr bwMode="auto">
          <a:xfrm>
            <a:off x="897500" y="5069082"/>
            <a:ext cx="2754011" cy="61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200" b="1" dirty="0">
                <a:solidFill>
                  <a:srgbClr val="C97399"/>
                </a:solidFill>
                <a:latin typeface="Raleway" pitchFamily="2" charset="77"/>
              </a:rPr>
              <a:t>52.37% decrease </a:t>
            </a:r>
            <a:r>
              <a:rPr lang="en-US" sz="1200" dirty="0">
                <a:solidFill>
                  <a:srgbClr val="663F96"/>
                </a:solidFill>
                <a:latin typeface="Raleway" pitchFamily="2" charset="77"/>
              </a:rPr>
              <a:t>in extracellular melanin secretion</a:t>
            </a:r>
          </a:p>
        </p:txBody>
      </p:sp>
      <p:grpSp>
        <p:nvGrpSpPr>
          <p:cNvPr id="14" name="Group 13">
            <a:extLst>
              <a:ext uri="{FF2B5EF4-FFF2-40B4-BE49-F238E27FC236}">
                <a16:creationId xmlns:a16="http://schemas.microsoft.com/office/drawing/2014/main" id="{81BBB7C5-0B25-84EF-AEEA-1ED463F78656}"/>
              </a:ext>
            </a:extLst>
          </p:cNvPr>
          <p:cNvGrpSpPr/>
          <p:nvPr/>
        </p:nvGrpSpPr>
        <p:grpSpPr>
          <a:xfrm>
            <a:off x="897502" y="4492881"/>
            <a:ext cx="2754010" cy="364067"/>
            <a:chOff x="829732" y="4826000"/>
            <a:chExt cx="2754010" cy="364067"/>
          </a:xfrm>
        </p:grpSpPr>
        <p:sp>
          <p:nvSpPr>
            <p:cNvPr id="15" name="Rounded Rectangle 14">
              <a:extLst>
                <a:ext uri="{FF2B5EF4-FFF2-40B4-BE49-F238E27FC236}">
                  <a16:creationId xmlns:a16="http://schemas.microsoft.com/office/drawing/2014/main" id="{0551E9A3-5143-2239-F6CC-BD5363628EF7}"/>
                </a:ext>
              </a:extLst>
            </p:cNvPr>
            <p:cNvSpPr/>
            <p:nvPr/>
          </p:nvSpPr>
          <p:spPr>
            <a:xfrm>
              <a:off x="829733" y="4826000"/>
              <a:ext cx="2754009" cy="364067"/>
            </a:xfrm>
            <a:prstGeom prst="roundRect">
              <a:avLst>
                <a:gd name="adj" fmla="val 50000"/>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5B25DDC-7B17-E4A0-0FC9-3AB84DC1079B}"/>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Whitening Effect</a:t>
              </a:r>
            </a:p>
          </p:txBody>
        </p:sp>
      </p:grpSp>
      <p:pic>
        <p:nvPicPr>
          <p:cNvPr id="4" name="Picture 3">
            <a:extLst>
              <a:ext uri="{FF2B5EF4-FFF2-40B4-BE49-F238E27FC236}">
                <a16:creationId xmlns:a16="http://schemas.microsoft.com/office/drawing/2014/main" id="{C2DEA217-A549-81BB-B913-5ABF997AFCB3}"/>
              </a:ext>
            </a:extLst>
          </p:cNvPr>
          <p:cNvPicPr>
            <a:picLocks noChangeAspect="1"/>
          </p:cNvPicPr>
          <p:nvPr/>
        </p:nvPicPr>
        <p:blipFill>
          <a:blip r:embed="rId2">
            <a:extLst>
              <a:ext uri="{28A0092B-C50C-407E-A947-70E740481C1C}">
                <a14:useLocalDpi xmlns:a14="http://schemas.microsoft.com/office/drawing/2010/main" val="0"/>
              </a:ext>
            </a:extLst>
          </a:blip>
          <a:srcRect t="2908" b="2908"/>
          <a:stretch/>
        </p:blipFill>
        <p:spPr>
          <a:xfrm>
            <a:off x="4406090" y="683894"/>
            <a:ext cx="7772400" cy="5490210"/>
          </a:xfrm>
          <a:prstGeom prst="rect">
            <a:avLst/>
          </a:prstGeom>
        </p:spPr>
      </p:pic>
    </p:spTree>
    <p:extLst>
      <p:ext uri="{BB962C8B-B14F-4D97-AF65-F5344CB8AC3E}">
        <p14:creationId xmlns:p14="http://schemas.microsoft.com/office/powerpoint/2010/main" val="13663875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3"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1">
            <a:extLst>
              <a:ext uri="{FF2B5EF4-FFF2-40B4-BE49-F238E27FC236}">
                <a16:creationId xmlns:a16="http://schemas.microsoft.com/office/drawing/2014/main" id="{D5290F93-E5D6-9023-54A2-F8C405545503}"/>
              </a:ext>
            </a:extLst>
          </p:cNvPr>
          <p:cNvSpPr txBox="1">
            <a:spLocks noChangeArrowheads="1"/>
          </p:cNvSpPr>
          <p:nvPr/>
        </p:nvSpPr>
        <p:spPr bwMode="auto">
          <a:xfrm>
            <a:off x="897501" y="1118551"/>
            <a:ext cx="9167987" cy="117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Edelweiss-Derived Exosome</a:t>
            </a:r>
          </a:p>
          <a:p>
            <a:pPr algn="l">
              <a:lnSpc>
                <a:spcPct val="100000"/>
              </a:lnSpc>
            </a:pPr>
            <a:endParaRPr lang="en-US" sz="1050" dirty="0"/>
          </a:p>
          <a:p>
            <a:pPr algn="l">
              <a:lnSpc>
                <a:spcPct val="100000"/>
              </a:lnSpc>
            </a:pPr>
            <a:r>
              <a:rPr lang="en-US" sz="1800" b="0" dirty="0">
                <a:solidFill>
                  <a:srgbClr val="AE6CFF"/>
                </a:solidFill>
              </a:rPr>
              <a:t>Skin Cell Regeneration Effect</a:t>
            </a:r>
          </a:p>
          <a:p>
            <a:pPr algn="l">
              <a:lnSpc>
                <a:spcPct val="100000"/>
              </a:lnSpc>
            </a:pPr>
            <a:endParaRPr lang="en-US" sz="1800" b="0" dirty="0">
              <a:solidFill>
                <a:srgbClr val="AE6CFF"/>
              </a:solidFill>
            </a:endParaRPr>
          </a:p>
        </p:txBody>
      </p:sp>
      <p:sp>
        <p:nvSpPr>
          <p:cNvPr id="12" name="Rectangle 11">
            <a:extLst>
              <a:ext uri="{FF2B5EF4-FFF2-40B4-BE49-F238E27FC236}">
                <a16:creationId xmlns:a16="http://schemas.microsoft.com/office/drawing/2014/main" id="{B045A19D-0E23-B1F6-824F-B7A3835E437B}"/>
              </a:ext>
            </a:extLst>
          </p:cNvPr>
          <p:cNvSpPr/>
          <p:nvPr/>
        </p:nvSpPr>
        <p:spPr>
          <a:xfrm>
            <a:off x="0" y="3048000"/>
            <a:ext cx="12192001" cy="3809999"/>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13" name="TextBox 12">
            <a:extLst>
              <a:ext uri="{FF2B5EF4-FFF2-40B4-BE49-F238E27FC236}">
                <a16:creationId xmlns:a16="http://schemas.microsoft.com/office/drawing/2014/main" id="{5C0BAEF4-F8CB-F699-B7F7-14ED202AF70D}"/>
              </a:ext>
            </a:extLst>
          </p:cNvPr>
          <p:cNvSpPr txBox="1">
            <a:spLocks noChangeArrowheads="1"/>
          </p:cNvSpPr>
          <p:nvPr/>
        </p:nvSpPr>
        <p:spPr bwMode="auto">
          <a:xfrm>
            <a:off x="1090278" y="5549919"/>
            <a:ext cx="2943860"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b="1" dirty="0">
                <a:solidFill>
                  <a:srgbClr val="311E49"/>
                </a:solidFill>
                <a:latin typeface="Raleway" pitchFamily="2" charset="77"/>
              </a:rPr>
              <a:t>62.68% reduction </a:t>
            </a:r>
            <a:r>
              <a:rPr lang="en-US" sz="1100" dirty="0">
                <a:solidFill>
                  <a:srgbClr val="663F96"/>
                </a:solidFill>
                <a:latin typeface="Raleway" pitchFamily="2" charset="77"/>
              </a:rPr>
              <a:t>in wound area when treated with 10% concentration</a:t>
            </a:r>
          </a:p>
        </p:txBody>
      </p:sp>
      <p:grpSp>
        <p:nvGrpSpPr>
          <p:cNvPr id="14" name="Group 13">
            <a:extLst>
              <a:ext uri="{FF2B5EF4-FFF2-40B4-BE49-F238E27FC236}">
                <a16:creationId xmlns:a16="http://schemas.microsoft.com/office/drawing/2014/main" id="{81BBB7C5-0B25-84EF-AEEA-1ED463F78656}"/>
              </a:ext>
            </a:extLst>
          </p:cNvPr>
          <p:cNvGrpSpPr/>
          <p:nvPr/>
        </p:nvGrpSpPr>
        <p:grpSpPr>
          <a:xfrm>
            <a:off x="809804" y="4664156"/>
            <a:ext cx="3504809" cy="570413"/>
            <a:chOff x="829731" y="4826000"/>
            <a:chExt cx="3504809" cy="570413"/>
          </a:xfrm>
        </p:grpSpPr>
        <p:sp>
          <p:nvSpPr>
            <p:cNvPr id="15" name="Rounded Rectangle 14">
              <a:extLst>
                <a:ext uri="{FF2B5EF4-FFF2-40B4-BE49-F238E27FC236}">
                  <a16:creationId xmlns:a16="http://schemas.microsoft.com/office/drawing/2014/main" id="{0551E9A3-5143-2239-F6CC-BD5363628EF7}"/>
                </a:ext>
              </a:extLst>
            </p:cNvPr>
            <p:cNvSpPr/>
            <p:nvPr/>
          </p:nvSpPr>
          <p:spPr>
            <a:xfrm>
              <a:off x="924616" y="4826000"/>
              <a:ext cx="3301554" cy="570413"/>
            </a:xfrm>
            <a:prstGeom prst="roundRect">
              <a:avLst>
                <a:gd name="adj" fmla="val 50000"/>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B25DDC-7B17-E4A0-0FC9-3AB84DC1079B}"/>
                </a:ext>
              </a:extLst>
            </p:cNvPr>
            <p:cNvSpPr txBox="1">
              <a:spLocks noChangeArrowheads="1"/>
            </p:cNvSpPr>
            <p:nvPr/>
          </p:nvSpPr>
          <p:spPr bwMode="auto">
            <a:xfrm>
              <a:off x="829731" y="4886124"/>
              <a:ext cx="3504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1200" b="1" dirty="0">
                  <a:solidFill>
                    <a:schemeClr val="bg1"/>
                  </a:solidFill>
                  <a:latin typeface="Raleway" pitchFamily="2" charset="77"/>
                </a:rPr>
                <a:t>Confirmation of skin regeneration effect </a:t>
              </a:r>
              <a:br>
                <a:rPr lang="en-US" sz="1200" b="1" dirty="0">
                  <a:solidFill>
                    <a:schemeClr val="bg1"/>
                  </a:solidFill>
                  <a:latin typeface="Raleway" pitchFamily="2" charset="77"/>
                </a:rPr>
              </a:br>
              <a:r>
                <a:rPr lang="en-US" sz="1200" b="1" dirty="0">
                  <a:solidFill>
                    <a:schemeClr val="bg1"/>
                  </a:solidFill>
                  <a:latin typeface="Raleway" pitchFamily="2" charset="77"/>
                </a:rPr>
                <a:t>of plant-derived exosomes (</a:t>
              </a:r>
              <a:r>
                <a:rPr lang="en-US" sz="1200" b="1" dirty="0" err="1">
                  <a:solidFill>
                    <a:schemeClr val="bg1"/>
                  </a:solidFill>
                  <a:latin typeface="Raleway" pitchFamily="2" charset="77"/>
                </a:rPr>
                <a:t>Edel</a:t>
              </a:r>
              <a:r>
                <a:rPr lang="en-US" sz="1200" b="1" dirty="0">
                  <a:solidFill>
                    <a:schemeClr val="bg1"/>
                  </a:solidFill>
                  <a:latin typeface="Raleway" pitchFamily="2" charset="77"/>
                </a:rPr>
                <a:t>-Exo)</a:t>
              </a:r>
            </a:p>
          </p:txBody>
        </p:sp>
      </p:grpSp>
      <p:grpSp>
        <p:nvGrpSpPr>
          <p:cNvPr id="26" name="Group 25">
            <a:extLst>
              <a:ext uri="{FF2B5EF4-FFF2-40B4-BE49-F238E27FC236}">
                <a16:creationId xmlns:a16="http://schemas.microsoft.com/office/drawing/2014/main" id="{4C552F12-8F1B-478F-B87D-DD3EC94237AF}"/>
              </a:ext>
            </a:extLst>
          </p:cNvPr>
          <p:cNvGrpSpPr/>
          <p:nvPr/>
        </p:nvGrpSpPr>
        <p:grpSpPr>
          <a:xfrm>
            <a:off x="897502" y="2289544"/>
            <a:ext cx="10396997" cy="1636949"/>
            <a:chOff x="4225636" y="3777131"/>
            <a:chExt cx="7738945" cy="1218454"/>
          </a:xfrm>
        </p:grpSpPr>
        <p:pic>
          <p:nvPicPr>
            <p:cNvPr id="7" name="Picture 6">
              <a:extLst>
                <a:ext uri="{FF2B5EF4-FFF2-40B4-BE49-F238E27FC236}">
                  <a16:creationId xmlns:a16="http://schemas.microsoft.com/office/drawing/2014/main" id="{05017EDB-BD57-F39C-0603-A4ACF33D7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636" y="3777131"/>
              <a:ext cx="1455673" cy="1218452"/>
            </a:xfrm>
            <a:prstGeom prst="rect">
              <a:avLst/>
            </a:prstGeom>
          </p:spPr>
        </p:pic>
        <p:pic>
          <p:nvPicPr>
            <p:cNvPr id="10" name="Picture 9" descr="A blue and yellow background&#10;&#10;Description automatically generated with medium confidence">
              <a:extLst>
                <a:ext uri="{FF2B5EF4-FFF2-40B4-BE49-F238E27FC236}">
                  <a16:creationId xmlns:a16="http://schemas.microsoft.com/office/drawing/2014/main" id="{D96048AC-B4A8-363A-80FA-5EA3C69B4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454" y="3777132"/>
              <a:ext cx="1455673" cy="1218452"/>
            </a:xfrm>
            <a:prstGeom prst="rect">
              <a:avLst/>
            </a:prstGeom>
          </p:spPr>
        </p:pic>
        <p:pic>
          <p:nvPicPr>
            <p:cNvPr id="20" name="Picture 19" descr="A blue and green background with red lines&#10;&#10;Description automatically generated">
              <a:extLst>
                <a:ext uri="{FF2B5EF4-FFF2-40B4-BE49-F238E27FC236}">
                  <a16:creationId xmlns:a16="http://schemas.microsoft.com/office/drawing/2014/main" id="{53F45534-2C7F-DB76-99CD-5D856127B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272" y="3777132"/>
              <a:ext cx="1455673" cy="1218452"/>
            </a:xfrm>
            <a:prstGeom prst="rect">
              <a:avLst/>
            </a:prstGeom>
          </p:spPr>
        </p:pic>
        <p:pic>
          <p:nvPicPr>
            <p:cNvPr id="22" name="Picture 21" descr="A close-up of a blue background&#10;&#10;Description automatically generated">
              <a:extLst>
                <a:ext uri="{FF2B5EF4-FFF2-40B4-BE49-F238E27FC236}">
                  <a16:creationId xmlns:a16="http://schemas.microsoft.com/office/drawing/2014/main" id="{83D13CA1-3C23-4938-E79F-758A540F6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090" y="3777133"/>
              <a:ext cx="1455673" cy="1218452"/>
            </a:xfrm>
            <a:prstGeom prst="rect">
              <a:avLst/>
            </a:prstGeom>
          </p:spPr>
        </p:pic>
        <p:pic>
          <p:nvPicPr>
            <p:cNvPr id="25" name="Picture 24" descr="A blue and white background with red lines&#10;&#10;Description automatically generated">
              <a:extLst>
                <a:ext uri="{FF2B5EF4-FFF2-40B4-BE49-F238E27FC236}">
                  <a16:creationId xmlns:a16="http://schemas.microsoft.com/office/drawing/2014/main" id="{A5968953-63E9-8EA2-9638-A6211B28E8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8908" y="3777133"/>
              <a:ext cx="1455673" cy="1218452"/>
            </a:xfrm>
            <a:prstGeom prst="rect">
              <a:avLst/>
            </a:prstGeom>
          </p:spPr>
        </p:pic>
      </p:grpSp>
      <p:pic>
        <p:nvPicPr>
          <p:cNvPr id="28" name="Picture 27" descr="A graph with purple squares&#10;&#10;Description automatically generated">
            <a:extLst>
              <a:ext uri="{FF2B5EF4-FFF2-40B4-BE49-F238E27FC236}">
                <a16:creationId xmlns:a16="http://schemas.microsoft.com/office/drawing/2014/main" id="{EFD75985-0FDC-E8CE-F536-97AD34AE5C1D}"/>
              </a:ext>
            </a:extLst>
          </p:cNvPr>
          <p:cNvPicPr>
            <a:picLocks noChangeAspect="1"/>
          </p:cNvPicPr>
          <p:nvPr/>
        </p:nvPicPr>
        <p:blipFill rotWithShape="1">
          <a:blip r:embed="rId7">
            <a:extLst>
              <a:ext uri="{28A0092B-C50C-407E-A947-70E740481C1C}">
                <a14:useLocalDpi xmlns:a14="http://schemas.microsoft.com/office/drawing/2010/main" val="0"/>
              </a:ext>
            </a:extLst>
          </a:blip>
          <a:srcRect r="1217"/>
          <a:stretch/>
        </p:blipFill>
        <p:spPr>
          <a:xfrm>
            <a:off x="6096000" y="4416213"/>
            <a:ext cx="5187952" cy="2047332"/>
          </a:xfrm>
          <a:prstGeom prst="rect">
            <a:avLst/>
          </a:prstGeom>
        </p:spPr>
      </p:pic>
      <p:sp>
        <p:nvSpPr>
          <p:cNvPr id="29" name="TextBox 28">
            <a:extLst>
              <a:ext uri="{FF2B5EF4-FFF2-40B4-BE49-F238E27FC236}">
                <a16:creationId xmlns:a16="http://schemas.microsoft.com/office/drawing/2014/main" id="{D7D6ED46-F378-440F-62D6-AA48B2035E77}"/>
              </a:ext>
            </a:extLst>
          </p:cNvPr>
          <p:cNvSpPr txBox="1">
            <a:spLocks noChangeArrowheads="1"/>
          </p:cNvSpPr>
          <p:nvPr/>
        </p:nvSpPr>
        <p:spPr bwMode="auto">
          <a:xfrm>
            <a:off x="897502" y="3891478"/>
            <a:ext cx="1955646" cy="31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b="1" dirty="0">
                <a:solidFill>
                  <a:srgbClr val="311E49"/>
                </a:solidFill>
                <a:latin typeface="Raleway" pitchFamily="2" charset="77"/>
              </a:rPr>
              <a:t>Control Group</a:t>
            </a:r>
            <a:endParaRPr lang="en-US" sz="1100" dirty="0">
              <a:solidFill>
                <a:srgbClr val="663F96"/>
              </a:solidFill>
              <a:latin typeface="Raleway" pitchFamily="2" charset="77"/>
            </a:endParaRPr>
          </a:p>
        </p:txBody>
      </p:sp>
      <p:sp>
        <p:nvSpPr>
          <p:cNvPr id="30" name="TextBox 29">
            <a:extLst>
              <a:ext uri="{FF2B5EF4-FFF2-40B4-BE49-F238E27FC236}">
                <a16:creationId xmlns:a16="http://schemas.microsoft.com/office/drawing/2014/main" id="{D4603D93-0F6B-649D-FF84-B3200FEE75AC}"/>
              </a:ext>
            </a:extLst>
          </p:cNvPr>
          <p:cNvSpPr txBox="1">
            <a:spLocks noChangeArrowheads="1"/>
          </p:cNvSpPr>
          <p:nvPr/>
        </p:nvSpPr>
        <p:spPr bwMode="auto">
          <a:xfrm>
            <a:off x="3007839" y="3891478"/>
            <a:ext cx="1955646" cy="31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b="1" dirty="0">
                <a:solidFill>
                  <a:srgbClr val="311E49"/>
                </a:solidFill>
                <a:latin typeface="Raleway" pitchFamily="2" charset="77"/>
              </a:rPr>
              <a:t>2.5%</a:t>
            </a:r>
            <a:endParaRPr lang="en-US" sz="1100" dirty="0">
              <a:solidFill>
                <a:srgbClr val="663F96"/>
              </a:solidFill>
              <a:latin typeface="Raleway" pitchFamily="2" charset="77"/>
            </a:endParaRPr>
          </a:p>
        </p:txBody>
      </p:sp>
      <p:sp>
        <p:nvSpPr>
          <p:cNvPr id="31" name="TextBox 30">
            <a:extLst>
              <a:ext uri="{FF2B5EF4-FFF2-40B4-BE49-F238E27FC236}">
                <a16:creationId xmlns:a16="http://schemas.microsoft.com/office/drawing/2014/main" id="{66FB3F9C-EF19-9A3A-15B8-E259998F45DE}"/>
              </a:ext>
            </a:extLst>
          </p:cNvPr>
          <p:cNvSpPr txBox="1">
            <a:spLocks noChangeArrowheads="1"/>
          </p:cNvSpPr>
          <p:nvPr/>
        </p:nvSpPr>
        <p:spPr bwMode="auto">
          <a:xfrm>
            <a:off x="5118176" y="3891478"/>
            <a:ext cx="1955646" cy="31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b="1" dirty="0">
                <a:solidFill>
                  <a:srgbClr val="311E49"/>
                </a:solidFill>
                <a:latin typeface="Raleway" pitchFamily="2" charset="77"/>
              </a:rPr>
              <a:t>5%</a:t>
            </a:r>
            <a:endParaRPr lang="en-US" sz="1100" dirty="0">
              <a:solidFill>
                <a:srgbClr val="663F96"/>
              </a:solidFill>
              <a:latin typeface="Raleway" pitchFamily="2" charset="77"/>
            </a:endParaRPr>
          </a:p>
        </p:txBody>
      </p:sp>
      <p:sp>
        <p:nvSpPr>
          <p:cNvPr id="32" name="TextBox 31">
            <a:extLst>
              <a:ext uri="{FF2B5EF4-FFF2-40B4-BE49-F238E27FC236}">
                <a16:creationId xmlns:a16="http://schemas.microsoft.com/office/drawing/2014/main" id="{7374F0E8-46AE-9D4C-5287-2EA5672B2F7C}"/>
              </a:ext>
            </a:extLst>
          </p:cNvPr>
          <p:cNvSpPr txBox="1">
            <a:spLocks noChangeArrowheads="1"/>
          </p:cNvSpPr>
          <p:nvPr/>
        </p:nvSpPr>
        <p:spPr bwMode="auto">
          <a:xfrm>
            <a:off x="7228515" y="3891478"/>
            <a:ext cx="1955646" cy="31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b="1" dirty="0">
                <a:solidFill>
                  <a:srgbClr val="311E49"/>
                </a:solidFill>
                <a:latin typeface="Raleway" pitchFamily="2" charset="77"/>
              </a:rPr>
              <a:t>10%</a:t>
            </a:r>
            <a:endParaRPr lang="en-US" sz="1100" dirty="0">
              <a:solidFill>
                <a:srgbClr val="663F96"/>
              </a:solidFill>
              <a:latin typeface="Raleway" pitchFamily="2" charset="77"/>
            </a:endParaRPr>
          </a:p>
        </p:txBody>
      </p:sp>
      <p:sp>
        <p:nvSpPr>
          <p:cNvPr id="33" name="TextBox 32">
            <a:extLst>
              <a:ext uri="{FF2B5EF4-FFF2-40B4-BE49-F238E27FC236}">
                <a16:creationId xmlns:a16="http://schemas.microsoft.com/office/drawing/2014/main" id="{038EAE8E-7BDD-4C13-86C0-B44A92F20BD1}"/>
              </a:ext>
            </a:extLst>
          </p:cNvPr>
          <p:cNvSpPr txBox="1">
            <a:spLocks noChangeArrowheads="1"/>
          </p:cNvSpPr>
          <p:nvPr/>
        </p:nvSpPr>
        <p:spPr bwMode="auto">
          <a:xfrm>
            <a:off x="9338853" y="3891478"/>
            <a:ext cx="1955646" cy="31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100" b="1" dirty="0">
                <a:solidFill>
                  <a:srgbClr val="311E49"/>
                </a:solidFill>
                <a:latin typeface="Raleway" pitchFamily="2" charset="77"/>
              </a:rPr>
              <a:t>FBS 10%</a:t>
            </a:r>
            <a:endParaRPr lang="en-US" sz="1100" dirty="0">
              <a:solidFill>
                <a:srgbClr val="663F96"/>
              </a:solidFill>
              <a:latin typeface="Raleway" pitchFamily="2" charset="77"/>
            </a:endParaRPr>
          </a:p>
        </p:txBody>
      </p:sp>
    </p:spTree>
    <p:extLst>
      <p:ext uri="{BB962C8B-B14F-4D97-AF65-F5344CB8AC3E}">
        <p14:creationId xmlns:p14="http://schemas.microsoft.com/office/powerpoint/2010/main" val="19350719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anim calcmode="lin" valueType="num">
                                      <p:cBhvr>
                                        <p:cTn id="24" dur="500" fill="hold"/>
                                        <p:tgtEl>
                                          <p:spTgt spid="29"/>
                                        </p:tgtEl>
                                        <p:attrNameLst>
                                          <p:attrName>ppt_x</p:attrName>
                                        </p:attrNameLst>
                                      </p:cBhvr>
                                      <p:tavLst>
                                        <p:tav tm="0">
                                          <p:val>
                                            <p:strVal val="#ppt_x"/>
                                          </p:val>
                                        </p:tav>
                                        <p:tav tm="100000">
                                          <p:val>
                                            <p:strVal val="#ppt_x"/>
                                          </p:val>
                                        </p:tav>
                                      </p:tavLst>
                                    </p:anim>
                                    <p:anim calcmode="lin" valueType="num">
                                      <p:cBhvr>
                                        <p:cTn id="25" dur="5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anim calcmode="lin" valueType="num">
                                      <p:cBhvr>
                                        <p:cTn id="36" dur="500" fill="hold"/>
                                        <p:tgtEl>
                                          <p:spTgt spid="31"/>
                                        </p:tgtEl>
                                        <p:attrNameLst>
                                          <p:attrName>ppt_x</p:attrName>
                                        </p:attrNameLst>
                                      </p:cBhvr>
                                      <p:tavLst>
                                        <p:tav tm="0">
                                          <p:val>
                                            <p:strVal val="#ppt_x"/>
                                          </p:val>
                                        </p:tav>
                                        <p:tav tm="100000">
                                          <p:val>
                                            <p:strVal val="#ppt_x"/>
                                          </p:val>
                                        </p:tav>
                                      </p:tavLst>
                                    </p:anim>
                                    <p:anim calcmode="lin" valueType="num">
                                      <p:cBhvr>
                                        <p:cTn id="37" dur="500" fill="hold"/>
                                        <p:tgtEl>
                                          <p:spTgt spid="31"/>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42"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50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anim calcmode="lin" valueType="num">
                                      <p:cBhvr>
                                        <p:cTn id="48" dur="500" fill="hold"/>
                                        <p:tgtEl>
                                          <p:spTgt spid="33"/>
                                        </p:tgtEl>
                                        <p:attrNameLst>
                                          <p:attrName>ppt_x</p:attrName>
                                        </p:attrNameLst>
                                      </p:cBhvr>
                                      <p:tavLst>
                                        <p:tav tm="0">
                                          <p:val>
                                            <p:strVal val="#ppt_x"/>
                                          </p:val>
                                        </p:tav>
                                        <p:tav tm="100000">
                                          <p:val>
                                            <p:strVal val="#ppt_x"/>
                                          </p:val>
                                        </p:tav>
                                      </p:tavLst>
                                    </p:anim>
                                    <p:anim calcmode="lin" valueType="num">
                                      <p:cBhvr>
                                        <p:cTn id="4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p:bldP spid="16" grpId="0"/>
      <p:bldP spid="29" grpId="0"/>
      <p:bldP spid="30" grpId="0"/>
      <p:bldP spid="31" grpId="0"/>
      <p:bldP spid="32"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1">
            <a:extLst>
              <a:ext uri="{FF2B5EF4-FFF2-40B4-BE49-F238E27FC236}">
                <a16:creationId xmlns:a16="http://schemas.microsoft.com/office/drawing/2014/main" id="{D5290F93-E5D6-9023-54A2-F8C405545503}"/>
              </a:ext>
            </a:extLst>
          </p:cNvPr>
          <p:cNvSpPr txBox="1">
            <a:spLocks noChangeArrowheads="1"/>
          </p:cNvSpPr>
          <p:nvPr/>
        </p:nvSpPr>
        <p:spPr bwMode="auto">
          <a:xfrm>
            <a:off x="897501" y="1118551"/>
            <a:ext cx="9167987" cy="117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Skin Lactobacillus-Derived Exosome</a:t>
            </a:r>
          </a:p>
          <a:p>
            <a:pPr algn="l">
              <a:lnSpc>
                <a:spcPct val="100000"/>
              </a:lnSpc>
            </a:pPr>
            <a:endParaRPr lang="en-US" sz="1050" dirty="0"/>
          </a:p>
          <a:p>
            <a:pPr algn="l"/>
            <a:r>
              <a:rPr lang="en-US" sz="1800" b="0" dirty="0">
                <a:solidFill>
                  <a:srgbClr val="AE6CFF"/>
                </a:solidFill>
              </a:rPr>
              <a:t>Skin Cell (</a:t>
            </a:r>
            <a:r>
              <a:rPr lang="en-US" sz="1800" b="0" dirty="0" err="1">
                <a:solidFill>
                  <a:srgbClr val="AE6CFF"/>
                </a:solidFill>
              </a:rPr>
              <a:t>HaCaT</a:t>
            </a:r>
            <a:r>
              <a:rPr lang="en-US" sz="1800" b="0" dirty="0">
                <a:solidFill>
                  <a:srgbClr val="AE6CFF"/>
                </a:solidFill>
              </a:rPr>
              <a:t>, HDF) and Stem Cell Regeneration Effect</a:t>
            </a:r>
          </a:p>
          <a:p>
            <a:pPr algn="l">
              <a:lnSpc>
                <a:spcPct val="100000"/>
              </a:lnSpc>
            </a:pPr>
            <a:endParaRPr lang="en-US" sz="1800" b="0" dirty="0">
              <a:solidFill>
                <a:srgbClr val="AE6CFF"/>
              </a:solidFill>
            </a:endParaRPr>
          </a:p>
        </p:txBody>
      </p:sp>
      <p:sp>
        <p:nvSpPr>
          <p:cNvPr id="12" name="Rectangle 11">
            <a:extLst>
              <a:ext uri="{FF2B5EF4-FFF2-40B4-BE49-F238E27FC236}">
                <a16:creationId xmlns:a16="http://schemas.microsoft.com/office/drawing/2014/main" id="{B045A19D-0E23-B1F6-824F-B7A3835E437B}"/>
              </a:ext>
            </a:extLst>
          </p:cNvPr>
          <p:cNvSpPr/>
          <p:nvPr/>
        </p:nvSpPr>
        <p:spPr>
          <a:xfrm>
            <a:off x="0" y="2289544"/>
            <a:ext cx="12192001" cy="4568455"/>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grpSp>
        <p:nvGrpSpPr>
          <p:cNvPr id="14" name="Group 13">
            <a:extLst>
              <a:ext uri="{FF2B5EF4-FFF2-40B4-BE49-F238E27FC236}">
                <a16:creationId xmlns:a16="http://schemas.microsoft.com/office/drawing/2014/main" id="{81BBB7C5-0B25-84EF-AEEA-1ED463F78656}"/>
              </a:ext>
            </a:extLst>
          </p:cNvPr>
          <p:cNvGrpSpPr/>
          <p:nvPr/>
        </p:nvGrpSpPr>
        <p:grpSpPr>
          <a:xfrm>
            <a:off x="1070132" y="2677238"/>
            <a:ext cx="2754010" cy="364067"/>
            <a:chOff x="829732" y="4826000"/>
            <a:chExt cx="2754010" cy="364067"/>
          </a:xfrm>
        </p:grpSpPr>
        <p:sp>
          <p:nvSpPr>
            <p:cNvPr id="15" name="Rounded Rectangle 14">
              <a:extLst>
                <a:ext uri="{FF2B5EF4-FFF2-40B4-BE49-F238E27FC236}">
                  <a16:creationId xmlns:a16="http://schemas.microsoft.com/office/drawing/2014/main" id="{0551E9A3-5143-2239-F6CC-BD5363628EF7}"/>
                </a:ext>
              </a:extLst>
            </p:cNvPr>
            <p:cNvSpPr/>
            <p:nvPr/>
          </p:nvSpPr>
          <p:spPr>
            <a:xfrm>
              <a:off x="829733" y="4826000"/>
              <a:ext cx="2754009" cy="364067"/>
            </a:xfrm>
            <a:prstGeom prst="roundRect">
              <a:avLst>
                <a:gd name="adj" fmla="val 50000"/>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5B25DDC-7B17-E4A0-0FC9-3AB84DC1079B}"/>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err="1">
                  <a:solidFill>
                    <a:schemeClr val="bg1"/>
                  </a:solidFill>
                  <a:latin typeface="Raleway" pitchFamily="2" charset="77"/>
                </a:rPr>
                <a:t>HaCaT</a:t>
              </a:r>
              <a:r>
                <a:rPr lang="en-US" sz="1200" b="1" dirty="0">
                  <a:solidFill>
                    <a:schemeClr val="bg1"/>
                  </a:solidFill>
                  <a:latin typeface="Raleway" pitchFamily="2" charset="77"/>
                </a:rPr>
                <a:t> Cell Proliferation</a:t>
              </a:r>
            </a:p>
          </p:txBody>
        </p:sp>
      </p:grpSp>
      <p:grpSp>
        <p:nvGrpSpPr>
          <p:cNvPr id="17" name="Group 16">
            <a:extLst>
              <a:ext uri="{FF2B5EF4-FFF2-40B4-BE49-F238E27FC236}">
                <a16:creationId xmlns:a16="http://schemas.microsoft.com/office/drawing/2014/main" id="{E8FA4352-A8D9-2601-892D-0A6F1E7BF955}"/>
              </a:ext>
            </a:extLst>
          </p:cNvPr>
          <p:cNvGrpSpPr/>
          <p:nvPr/>
        </p:nvGrpSpPr>
        <p:grpSpPr>
          <a:xfrm>
            <a:off x="4718995" y="2677238"/>
            <a:ext cx="2754010" cy="364067"/>
            <a:chOff x="829732" y="4826000"/>
            <a:chExt cx="2754010" cy="364067"/>
          </a:xfrm>
        </p:grpSpPr>
        <p:sp>
          <p:nvSpPr>
            <p:cNvPr id="18" name="Rounded Rectangle 17">
              <a:extLst>
                <a:ext uri="{FF2B5EF4-FFF2-40B4-BE49-F238E27FC236}">
                  <a16:creationId xmlns:a16="http://schemas.microsoft.com/office/drawing/2014/main" id="{2ADC884F-8393-6496-6AEC-1DE3E3C318B3}"/>
                </a:ext>
              </a:extLst>
            </p:cNvPr>
            <p:cNvSpPr/>
            <p:nvPr/>
          </p:nvSpPr>
          <p:spPr>
            <a:xfrm>
              <a:off x="829733" y="4826000"/>
              <a:ext cx="2754009" cy="364067"/>
            </a:xfrm>
            <a:prstGeom prst="roundRect">
              <a:avLst>
                <a:gd name="adj" fmla="val 50000"/>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C15090E-DA0A-BB07-94E0-E53B4383E008}"/>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HDF Cell Proliferation</a:t>
              </a:r>
            </a:p>
          </p:txBody>
        </p:sp>
      </p:grpSp>
      <p:grpSp>
        <p:nvGrpSpPr>
          <p:cNvPr id="21" name="Group 20">
            <a:extLst>
              <a:ext uri="{FF2B5EF4-FFF2-40B4-BE49-F238E27FC236}">
                <a16:creationId xmlns:a16="http://schemas.microsoft.com/office/drawing/2014/main" id="{572FE708-A81A-F821-8181-695431747EA1}"/>
              </a:ext>
            </a:extLst>
          </p:cNvPr>
          <p:cNvGrpSpPr/>
          <p:nvPr/>
        </p:nvGrpSpPr>
        <p:grpSpPr>
          <a:xfrm>
            <a:off x="8367857" y="2677238"/>
            <a:ext cx="2754010" cy="364067"/>
            <a:chOff x="829732" y="4826000"/>
            <a:chExt cx="2754010" cy="364067"/>
          </a:xfrm>
        </p:grpSpPr>
        <p:sp>
          <p:nvSpPr>
            <p:cNvPr id="22" name="Rounded Rectangle 21">
              <a:extLst>
                <a:ext uri="{FF2B5EF4-FFF2-40B4-BE49-F238E27FC236}">
                  <a16:creationId xmlns:a16="http://schemas.microsoft.com/office/drawing/2014/main" id="{D0412D4E-B3B6-7D3F-2DE9-CF43087E76A4}"/>
                </a:ext>
              </a:extLst>
            </p:cNvPr>
            <p:cNvSpPr/>
            <p:nvPr/>
          </p:nvSpPr>
          <p:spPr>
            <a:xfrm>
              <a:off x="829733" y="4826000"/>
              <a:ext cx="2754009" cy="364067"/>
            </a:xfrm>
            <a:prstGeom prst="roundRect">
              <a:avLst>
                <a:gd name="adj" fmla="val 50000"/>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93955CC-F5D3-627A-AC35-E6BBFBFA3008}"/>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Stem Cell Proliferation</a:t>
              </a:r>
            </a:p>
          </p:txBody>
        </p:sp>
      </p:grpSp>
      <p:pic>
        <p:nvPicPr>
          <p:cNvPr id="4" name="Picture 3" descr="A graph of different sizes and colors&#10;&#10;Description automatically generated with medium confidence">
            <a:extLst>
              <a:ext uri="{FF2B5EF4-FFF2-40B4-BE49-F238E27FC236}">
                <a16:creationId xmlns:a16="http://schemas.microsoft.com/office/drawing/2014/main" id="{3FE5CCE0-0E06-4531-A9C9-05484491F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814" y="3361269"/>
            <a:ext cx="3024646" cy="2638037"/>
          </a:xfrm>
          <a:prstGeom prst="rect">
            <a:avLst/>
          </a:prstGeom>
        </p:spPr>
      </p:pic>
      <p:pic>
        <p:nvPicPr>
          <p:cNvPr id="7" name="Picture 6" descr="A graph of different sizes and colors&#10;&#10;Description automatically generated with medium confidence">
            <a:extLst>
              <a:ext uri="{FF2B5EF4-FFF2-40B4-BE49-F238E27FC236}">
                <a16:creationId xmlns:a16="http://schemas.microsoft.com/office/drawing/2014/main" id="{1C11E23B-42BF-AB99-17E2-3D472BB27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677" y="3361269"/>
            <a:ext cx="3024646" cy="2638037"/>
          </a:xfrm>
          <a:prstGeom prst="rect">
            <a:avLst/>
          </a:prstGeom>
        </p:spPr>
      </p:pic>
      <p:pic>
        <p:nvPicPr>
          <p:cNvPr id="10" name="Picture 9" descr="A graph of different sizes and colors&#10;&#10;Description automatically generated with medium confidence">
            <a:extLst>
              <a:ext uri="{FF2B5EF4-FFF2-40B4-BE49-F238E27FC236}">
                <a16:creationId xmlns:a16="http://schemas.microsoft.com/office/drawing/2014/main" id="{222BE1CE-22A9-A9AB-DEA0-53B56CE2B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40" y="3361269"/>
            <a:ext cx="3024646" cy="2638037"/>
          </a:xfrm>
          <a:prstGeom prst="rect">
            <a:avLst/>
          </a:prstGeom>
        </p:spPr>
      </p:pic>
    </p:spTree>
    <p:extLst>
      <p:ext uri="{BB962C8B-B14F-4D97-AF65-F5344CB8AC3E}">
        <p14:creationId xmlns:p14="http://schemas.microsoft.com/office/powerpoint/2010/main" val="165047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p:bldP spid="19"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5A19D-0E23-B1F6-824F-B7A3835E437B}"/>
              </a:ext>
            </a:extLst>
          </p:cNvPr>
          <p:cNvSpPr/>
          <p:nvPr/>
        </p:nvSpPr>
        <p:spPr>
          <a:xfrm>
            <a:off x="0" y="0"/>
            <a:ext cx="4815839" cy="6858000"/>
          </a:xfrm>
          <a:prstGeom prst="rect">
            <a:avLst/>
          </a:prstGeom>
          <a:solidFill>
            <a:srgbClr val="311E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 name="Title 21">
            <a:extLst>
              <a:ext uri="{FF2B5EF4-FFF2-40B4-BE49-F238E27FC236}">
                <a16:creationId xmlns:a16="http://schemas.microsoft.com/office/drawing/2014/main" id="{D5290F93-E5D6-9023-54A2-F8C405545503}"/>
              </a:ext>
            </a:extLst>
          </p:cNvPr>
          <p:cNvSpPr txBox="1">
            <a:spLocks noChangeArrowheads="1"/>
          </p:cNvSpPr>
          <p:nvPr/>
        </p:nvSpPr>
        <p:spPr bwMode="auto">
          <a:xfrm>
            <a:off x="897501" y="1145645"/>
            <a:ext cx="3369699" cy="299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solidFill>
                  <a:schemeClr val="bg1"/>
                </a:solidFill>
              </a:rPr>
              <a:t>Skin Lactobacillus-Derived Exosome</a:t>
            </a:r>
          </a:p>
          <a:p>
            <a:pPr algn="l">
              <a:lnSpc>
                <a:spcPct val="100000"/>
              </a:lnSpc>
            </a:pPr>
            <a:endParaRPr lang="en-US" sz="1050" dirty="0"/>
          </a:p>
          <a:p>
            <a:pPr algn="l"/>
            <a:r>
              <a:rPr lang="en-US" sz="1800" b="0" dirty="0">
                <a:solidFill>
                  <a:srgbClr val="AE6CFF"/>
                </a:solidFill>
              </a:rPr>
              <a:t>Anti-Inflammatory Effect</a:t>
            </a:r>
          </a:p>
          <a:p>
            <a:pPr algn="l">
              <a:lnSpc>
                <a:spcPct val="100000"/>
              </a:lnSpc>
            </a:pPr>
            <a:endParaRPr lang="en-US" sz="1800" b="0" dirty="0">
              <a:solidFill>
                <a:srgbClr val="AE6CFF"/>
              </a:solidFill>
            </a:endParaRPr>
          </a:p>
        </p:txBody>
      </p:sp>
      <p:pic>
        <p:nvPicPr>
          <p:cNvPr id="5" name="Picture 4" descr="A graph of a number of different colored bars&#10;&#10;Description automatically generated with medium confidence">
            <a:extLst>
              <a:ext uri="{FF2B5EF4-FFF2-40B4-BE49-F238E27FC236}">
                <a16:creationId xmlns:a16="http://schemas.microsoft.com/office/drawing/2014/main" id="{BA012DA2-E879-C5BA-1ED4-409C207FC519}"/>
              </a:ext>
            </a:extLst>
          </p:cNvPr>
          <p:cNvPicPr>
            <a:picLocks noChangeAspect="1"/>
          </p:cNvPicPr>
          <p:nvPr/>
        </p:nvPicPr>
        <p:blipFill rotWithShape="1">
          <a:blip r:embed="rId2">
            <a:extLst>
              <a:ext uri="{28A0092B-C50C-407E-A947-70E740481C1C}">
                <a14:useLocalDpi xmlns:a14="http://schemas.microsoft.com/office/drawing/2010/main" val="0"/>
              </a:ext>
            </a:extLst>
          </a:blip>
          <a:srcRect l="3356" r="3486"/>
          <a:stretch/>
        </p:blipFill>
        <p:spPr>
          <a:xfrm>
            <a:off x="4951306" y="322252"/>
            <a:ext cx="7240694" cy="6213497"/>
          </a:xfrm>
          <a:prstGeom prst="rect">
            <a:avLst/>
          </a:prstGeom>
        </p:spPr>
      </p:pic>
      <p:sp>
        <p:nvSpPr>
          <p:cNvPr id="6" name="TextBox 5">
            <a:extLst>
              <a:ext uri="{FF2B5EF4-FFF2-40B4-BE49-F238E27FC236}">
                <a16:creationId xmlns:a16="http://schemas.microsoft.com/office/drawing/2014/main" id="{18BCA70D-CFCD-930D-6838-B1D8D10678D3}"/>
              </a:ext>
            </a:extLst>
          </p:cNvPr>
          <p:cNvSpPr txBox="1">
            <a:spLocks noChangeArrowheads="1"/>
          </p:cNvSpPr>
          <p:nvPr/>
        </p:nvSpPr>
        <p:spPr bwMode="auto">
          <a:xfrm>
            <a:off x="897500" y="4193420"/>
            <a:ext cx="3152953" cy="14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200" dirty="0">
                <a:solidFill>
                  <a:schemeClr val="bg1"/>
                </a:solidFill>
                <a:latin typeface="Raleway" pitchFamily="2" charset="77"/>
              </a:rPr>
              <a:t>It suppresses the generation of nitrogen oxide, an inflammatory marker, by more than 50% in inflammatory immune cells and does not affect immune cell proliferation.</a:t>
            </a:r>
          </a:p>
        </p:txBody>
      </p:sp>
    </p:spTree>
    <p:extLst>
      <p:ext uri="{BB962C8B-B14F-4D97-AF65-F5344CB8AC3E}">
        <p14:creationId xmlns:p14="http://schemas.microsoft.com/office/powerpoint/2010/main" val="29366079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5A19D-0E23-B1F6-824F-B7A3835E437B}"/>
              </a:ext>
            </a:extLst>
          </p:cNvPr>
          <p:cNvSpPr/>
          <p:nvPr/>
        </p:nvSpPr>
        <p:spPr>
          <a:xfrm>
            <a:off x="0" y="0"/>
            <a:ext cx="4815839" cy="6858000"/>
          </a:xfrm>
          <a:prstGeom prst="rect">
            <a:avLst/>
          </a:prstGeom>
          <a:solidFill>
            <a:srgbClr val="856C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 name="Title 21">
            <a:extLst>
              <a:ext uri="{FF2B5EF4-FFF2-40B4-BE49-F238E27FC236}">
                <a16:creationId xmlns:a16="http://schemas.microsoft.com/office/drawing/2014/main" id="{D5290F93-E5D6-9023-54A2-F8C405545503}"/>
              </a:ext>
            </a:extLst>
          </p:cNvPr>
          <p:cNvSpPr txBox="1">
            <a:spLocks noChangeArrowheads="1"/>
          </p:cNvSpPr>
          <p:nvPr/>
        </p:nvSpPr>
        <p:spPr bwMode="auto">
          <a:xfrm>
            <a:off x="897501" y="1145645"/>
            <a:ext cx="3369699" cy="299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solidFill>
                  <a:schemeClr val="bg1"/>
                </a:solidFill>
              </a:rPr>
              <a:t>Skin Lactobacillus-Derived Exosome</a:t>
            </a:r>
          </a:p>
          <a:p>
            <a:pPr algn="l">
              <a:lnSpc>
                <a:spcPct val="100000"/>
              </a:lnSpc>
            </a:pPr>
            <a:endParaRPr lang="en-US" sz="1050" dirty="0"/>
          </a:p>
          <a:p>
            <a:pPr algn="l"/>
            <a:r>
              <a:rPr lang="en-US" sz="1800" b="0" dirty="0">
                <a:solidFill>
                  <a:srgbClr val="311E49"/>
                </a:solidFill>
              </a:rPr>
              <a:t>Anti-Inflammatory Effect</a:t>
            </a:r>
          </a:p>
          <a:p>
            <a:pPr algn="l">
              <a:lnSpc>
                <a:spcPct val="100000"/>
              </a:lnSpc>
            </a:pPr>
            <a:endParaRPr lang="en-US" sz="1800" b="0" dirty="0">
              <a:solidFill>
                <a:srgbClr val="AE6CFF"/>
              </a:solidFill>
            </a:endParaRPr>
          </a:p>
        </p:txBody>
      </p:sp>
      <p:sp>
        <p:nvSpPr>
          <p:cNvPr id="6" name="TextBox 5">
            <a:extLst>
              <a:ext uri="{FF2B5EF4-FFF2-40B4-BE49-F238E27FC236}">
                <a16:creationId xmlns:a16="http://schemas.microsoft.com/office/drawing/2014/main" id="{18BCA70D-CFCD-930D-6838-B1D8D10678D3}"/>
              </a:ext>
            </a:extLst>
          </p:cNvPr>
          <p:cNvSpPr txBox="1">
            <a:spLocks noChangeArrowheads="1"/>
          </p:cNvSpPr>
          <p:nvPr/>
        </p:nvSpPr>
        <p:spPr bwMode="auto">
          <a:xfrm>
            <a:off x="897500" y="4193420"/>
            <a:ext cx="3152953" cy="14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200" dirty="0">
                <a:solidFill>
                  <a:schemeClr val="bg1"/>
                </a:solidFill>
                <a:latin typeface="Raleway" pitchFamily="2" charset="77"/>
              </a:rPr>
              <a:t>It suppresses the generation of nitrogen oxide, an inflammatory marker, by more than 50% in inflammatory immune cells and does not affect immune cell proliferation.</a:t>
            </a:r>
          </a:p>
        </p:txBody>
      </p:sp>
      <p:pic>
        <p:nvPicPr>
          <p:cNvPr id="4" name="Picture 3" descr="A graph of a cell&#10;&#10;Description automatically generated">
            <a:extLst>
              <a:ext uri="{FF2B5EF4-FFF2-40B4-BE49-F238E27FC236}">
                <a16:creationId xmlns:a16="http://schemas.microsoft.com/office/drawing/2014/main" id="{E61F8AFD-AE44-27A1-5F8A-C6E735B98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953" y="347266"/>
            <a:ext cx="7105110" cy="6163468"/>
          </a:xfrm>
          <a:prstGeom prst="rect">
            <a:avLst/>
          </a:prstGeom>
        </p:spPr>
      </p:pic>
    </p:spTree>
    <p:extLst>
      <p:ext uri="{BB962C8B-B14F-4D97-AF65-F5344CB8AC3E}">
        <p14:creationId xmlns:p14="http://schemas.microsoft.com/office/powerpoint/2010/main" val="1926534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5A19D-0E23-B1F6-824F-B7A3835E437B}"/>
              </a:ext>
            </a:extLst>
          </p:cNvPr>
          <p:cNvSpPr/>
          <p:nvPr/>
        </p:nvSpPr>
        <p:spPr>
          <a:xfrm>
            <a:off x="0" y="2289544"/>
            <a:ext cx="12192001" cy="4568455"/>
          </a:xfrm>
          <a:prstGeom prst="rect">
            <a:avLst/>
          </a:prstGeom>
          <a:solidFill>
            <a:srgbClr val="DBA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1">
            <a:extLst>
              <a:ext uri="{FF2B5EF4-FFF2-40B4-BE49-F238E27FC236}">
                <a16:creationId xmlns:a16="http://schemas.microsoft.com/office/drawing/2014/main" id="{2BA99D5B-9214-86B0-2578-C87E20A109A6}"/>
              </a:ext>
            </a:extLst>
          </p:cNvPr>
          <p:cNvSpPr txBox="1">
            <a:spLocks noChangeArrowheads="1"/>
          </p:cNvSpPr>
          <p:nvPr/>
        </p:nvSpPr>
        <p:spPr bwMode="auto">
          <a:xfrm>
            <a:off x="897501" y="1118551"/>
            <a:ext cx="9167987" cy="117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Skin Lactobacillus-Derived Exosome</a:t>
            </a:r>
          </a:p>
          <a:p>
            <a:pPr algn="l">
              <a:lnSpc>
                <a:spcPct val="100000"/>
              </a:lnSpc>
            </a:pPr>
            <a:endParaRPr lang="en-US" sz="1050" dirty="0"/>
          </a:p>
          <a:p>
            <a:pPr algn="l"/>
            <a:r>
              <a:rPr lang="en-US" sz="1800" b="0" dirty="0">
                <a:solidFill>
                  <a:srgbClr val="AE6CFF"/>
                </a:solidFill>
              </a:rPr>
              <a:t>Skin Balancing Effect</a:t>
            </a:r>
          </a:p>
          <a:p>
            <a:pPr algn="l">
              <a:lnSpc>
                <a:spcPct val="100000"/>
              </a:lnSpc>
            </a:pPr>
            <a:endParaRPr lang="en-US" sz="1800" b="0" dirty="0">
              <a:solidFill>
                <a:srgbClr val="AE6CFF"/>
              </a:solidFill>
            </a:endParaRPr>
          </a:p>
        </p:txBody>
      </p:sp>
      <p:grpSp>
        <p:nvGrpSpPr>
          <p:cNvPr id="14" name="Group 13">
            <a:extLst>
              <a:ext uri="{FF2B5EF4-FFF2-40B4-BE49-F238E27FC236}">
                <a16:creationId xmlns:a16="http://schemas.microsoft.com/office/drawing/2014/main" id="{81BBB7C5-0B25-84EF-AEEA-1ED463F78656}"/>
              </a:ext>
            </a:extLst>
          </p:cNvPr>
          <p:cNvGrpSpPr/>
          <p:nvPr/>
        </p:nvGrpSpPr>
        <p:grpSpPr>
          <a:xfrm>
            <a:off x="2155658" y="2704332"/>
            <a:ext cx="2754010" cy="364067"/>
            <a:chOff x="829732" y="4826000"/>
            <a:chExt cx="2754010" cy="364067"/>
          </a:xfrm>
        </p:grpSpPr>
        <p:sp>
          <p:nvSpPr>
            <p:cNvPr id="15" name="Rounded Rectangle 14">
              <a:extLst>
                <a:ext uri="{FF2B5EF4-FFF2-40B4-BE49-F238E27FC236}">
                  <a16:creationId xmlns:a16="http://schemas.microsoft.com/office/drawing/2014/main" id="{0551E9A3-5143-2239-F6CC-BD5363628EF7}"/>
                </a:ext>
              </a:extLst>
            </p:cNvPr>
            <p:cNvSpPr/>
            <p:nvPr/>
          </p:nvSpPr>
          <p:spPr>
            <a:xfrm>
              <a:off x="829733" y="4826000"/>
              <a:ext cx="2754009" cy="364067"/>
            </a:xfrm>
            <a:prstGeom prst="roundRect">
              <a:avLst>
                <a:gd name="adj" fmla="val 50000"/>
              </a:avLst>
            </a:prstGeom>
            <a:solidFill>
              <a:srgbClr val="311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B25DDC-7B17-E4A0-0FC9-3AB84DC1079B}"/>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IL-6 Expression</a:t>
              </a:r>
            </a:p>
          </p:txBody>
        </p:sp>
      </p:grpSp>
      <p:grpSp>
        <p:nvGrpSpPr>
          <p:cNvPr id="17" name="Group 16">
            <a:extLst>
              <a:ext uri="{FF2B5EF4-FFF2-40B4-BE49-F238E27FC236}">
                <a16:creationId xmlns:a16="http://schemas.microsoft.com/office/drawing/2014/main" id="{E8FA4352-A8D9-2601-892D-0A6F1E7BF955}"/>
              </a:ext>
            </a:extLst>
          </p:cNvPr>
          <p:cNvGrpSpPr/>
          <p:nvPr/>
        </p:nvGrpSpPr>
        <p:grpSpPr>
          <a:xfrm>
            <a:off x="7282332" y="2704332"/>
            <a:ext cx="2754010" cy="364067"/>
            <a:chOff x="829732" y="4826000"/>
            <a:chExt cx="2754010" cy="364067"/>
          </a:xfrm>
        </p:grpSpPr>
        <p:sp>
          <p:nvSpPr>
            <p:cNvPr id="18" name="Rounded Rectangle 17">
              <a:extLst>
                <a:ext uri="{FF2B5EF4-FFF2-40B4-BE49-F238E27FC236}">
                  <a16:creationId xmlns:a16="http://schemas.microsoft.com/office/drawing/2014/main" id="{2ADC884F-8393-6496-6AEC-1DE3E3C318B3}"/>
                </a:ext>
              </a:extLst>
            </p:cNvPr>
            <p:cNvSpPr/>
            <p:nvPr/>
          </p:nvSpPr>
          <p:spPr>
            <a:xfrm>
              <a:off x="829733" y="4826000"/>
              <a:ext cx="2754009" cy="364067"/>
            </a:xfrm>
            <a:prstGeom prst="roundRect">
              <a:avLst>
                <a:gd name="adj" fmla="val 50000"/>
              </a:avLst>
            </a:prstGeom>
            <a:solidFill>
              <a:srgbClr val="311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C15090E-DA0A-BB07-94E0-E53B4383E008}"/>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IL-8 Expression</a:t>
              </a:r>
            </a:p>
          </p:txBody>
        </p:sp>
      </p:grpSp>
      <p:pic>
        <p:nvPicPr>
          <p:cNvPr id="6" name="Picture 5" descr="A graph of different colored bars&#10;&#10;Description automatically generated with medium confidence">
            <a:extLst>
              <a:ext uri="{FF2B5EF4-FFF2-40B4-BE49-F238E27FC236}">
                <a16:creationId xmlns:a16="http://schemas.microsoft.com/office/drawing/2014/main" id="{CAB693E1-470D-BD3E-660A-C2F17C9E1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212" y="3300328"/>
            <a:ext cx="4306903" cy="2794114"/>
          </a:xfrm>
          <a:prstGeom prst="rect">
            <a:avLst/>
          </a:prstGeom>
        </p:spPr>
      </p:pic>
      <p:pic>
        <p:nvPicPr>
          <p:cNvPr id="9" name="Picture 8" descr="A graph of different colored bars&#10;&#10;Description automatically generated with medium confidence">
            <a:extLst>
              <a:ext uri="{FF2B5EF4-FFF2-40B4-BE49-F238E27FC236}">
                <a16:creationId xmlns:a16="http://schemas.microsoft.com/office/drawing/2014/main" id="{CECBAECB-9B0B-30B2-B315-316947A91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886" y="3300328"/>
            <a:ext cx="4306903" cy="2794114"/>
          </a:xfrm>
          <a:prstGeom prst="rect">
            <a:avLst/>
          </a:prstGeom>
        </p:spPr>
      </p:pic>
    </p:spTree>
    <p:extLst>
      <p:ext uri="{BB962C8B-B14F-4D97-AF65-F5344CB8AC3E}">
        <p14:creationId xmlns:p14="http://schemas.microsoft.com/office/powerpoint/2010/main" val="42197785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16"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5A19D-0E23-B1F6-824F-B7A3835E437B}"/>
              </a:ext>
            </a:extLst>
          </p:cNvPr>
          <p:cNvSpPr/>
          <p:nvPr/>
        </p:nvSpPr>
        <p:spPr>
          <a:xfrm>
            <a:off x="0" y="2431627"/>
            <a:ext cx="3638973" cy="4426372"/>
          </a:xfrm>
          <a:prstGeom prst="rect">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1">
            <a:extLst>
              <a:ext uri="{FF2B5EF4-FFF2-40B4-BE49-F238E27FC236}">
                <a16:creationId xmlns:a16="http://schemas.microsoft.com/office/drawing/2014/main" id="{2BA99D5B-9214-86B0-2578-C87E20A109A6}"/>
              </a:ext>
            </a:extLst>
          </p:cNvPr>
          <p:cNvSpPr txBox="1">
            <a:spLocks noChangeArrowheads="1"/>
          </p:cNvSpPr>
          <p:nvPr/>
        </p:nvSpPr>
        <p:spPr bwMode="auto">
          <a:xfrm>
            <a:off x="897501" y="1118551"/>
            <a:ext cx="9167987" cy="117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Skin Lactobacillus-Derived Exosome</a:t>
            </a:r>
          </a:p>
          <a:p>
            <a:pPr algn="l">
              <a:lnSpc>
                <a:spcPct val="100000"/>
              </a:lnSpc>
            </a:pPr>
            <a:endParaRPr lang="en-US" sz="1050" dirty="0"/>
          </a:p>
          <a:p>
            <a:pPr algn="l"/>
            <a:r>
              <a:rPr lang="en-US" sz="1800" b="0" dirty="0">
                <a:solidFill>
                  <a:srgbClr val="AE6CFF"/>
                </a:solidFill>
              </a:rPr>
              <a:t>Whitening Effect</a:t>
            </a:r>
          </a:p>
          <a:p>
            <a:pPr algn="l">
              <a:lnSpc>
                <a:spcPct val="100000"/>
              </a:lnSpc>
            </a:pPr>
            <a:endParaRPr lang="en-US" sz="1800" b="0" dirty="0">
              <a:solidFill>
                <a:srgbClr val="AE6CFF"/>
              </a:solidFill>
            </a:endParaRPr>
          </a:p>
        </p:txBody>
      </p:sp>
      <p:pic>
        <p:nvPicPr>
          <p:cNvPr id="4" name="Picture 3" descr="A graph of a number of probiotics&#10;&#10;Description automatically generated">
            <a:extLst>
              <a:ext uri="{FF2B5EF4-FFF2-40B4-BE49-F238E27FC236}">
                <a16:creationId xmlns:a16="http://schemas.microsoft.com/office/drawing/2014/main" id="{D2E74BAC-9AF8-E7F0-7D1A-40B5E459B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973" y="1985819"/>
            <a:ext cx="8275320" cy="4593046"/>
          </a:xfrm>
          <a:prstGeom prst="rect">
            <a:avLst/>
          </a:prstGeom>
        </p:spPr>
      </p:pic>
      <p:sp>
        <p:nvSpPr>
          <p:cNvPr id="5" name="TextBox 4">
            <a:extLst>
              <a:ext uri="{FF2B5EF4-FFF2-40B4-BE49-F238E27FC236}">
                <a16:creationId xmlns:a16="http://schemas.microsoft.com/office/drawing/2014/main" id="{4A790FFE-DCDF-6EBB-39D7-70A50887B1E4}"/>
              </a:ext>
            </a:extLst>
          </p:cNvPr>
          <p:cNvSpPr txBox="1">
            <a:spLocks noChangeArrowheads="1"/>
          </p:cNvSpPr>
          <p:nvPr/>
        </p:nvSpPr>
        <p:spPr bwMode="auto">
          <a:xfrm>
            <a:off x="897500" y="3296265"/>
            <a:ext cx="2225007" cy="227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200" dirty="0">
                <a:solidFill>
                  <a:schemeClr val="bg1"/>
                </a:solidFill>
                <a:latin typeface="Raleway" pitchFamily="2" charset="77"/>
              </a:rPr>
              <a:t>Confirmation of melanin production inhibitory effect in melanin-producing cells (Melanoma) As a result of processing the exosome separated through the gut-skin axis, the best whitening effect was confirmed</a:t>
            </a:r>
          </a:p>
        </p:txBody>
      </p:sp>
    </p:spTree>
    <p:extLst>
      <p:ext uri="{BB962C8B-B14F-4D97-AF65-F5344CB8AC3E}">
        <p14:creationId xmlns:p14="http://schemas.microsoft.com/office/powerpoint/2010/main" val="1647660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5A19D-0E23-B1F6-824F-B7A3835E437B}"/>
              </a:ext>
            </a:extLst>
          </p:cNvPr>
          <p:cNvSpPr/>
          <p:nvPr/>
        </p:nvSpPr>
        <p:spPr>
          <a:xfrm>
            <a:off x="0" y="3901440"/>
            <a:ext cx="12192001" cy="2956559"/>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1">
            <a:extLst>
              <a:ext uri="{FF2B5EF4-FFF2-40B4-BE49-F238E27FC236}">
                <a16:creationId xmlns:a16="http://schemas.microsoft.com/office/drawing/2014/main" id="{2BA99D5B-9214-86B0-2578-C87E20A109A6}"/>
              </a:ext>
            </a:extLst>
          </p:cNvPr>
          <p:cNvSpPr txBox="1">
            <a:spLocks noChangeArrowheads="1"/>
          </p:cNvSpPr>
          <p:nvPr/>
        </p:nvSpPr>
        <p:spPr bwMode="auto">
          <a:xfrm>
            <a:off x="897501" y="1118551"/>
            <a:ext cx="9167987" cy="117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Skin Lactobacillus-Derived Exosome</a:t>
            </a:r>
          </a:p>
          <a:p>
            <a:pPr algn="l">
              <a:lnSpc>
                <a:spcPct val="100000"/>
              </a:lnSpc>
            </a:pPr>
            <a:endParaRPr lang="en-US" sz="1050" dirty="0"/>
          </a:p>
          <a:p>
            <a:pPr algn="l"/>
            <a:r>
              <a:rPr lang="en-US" sz="1800" b="0" dirty="0">
                <a:solidFill>
                  <a:srgbClr val="AE6CFF"/>
                </a:solidFill>
              </a:rPr>
              <a:t>Anti-Aging Effect</a:t>
            </a:r>
          </a:p>
          <a:p>
            <a:pPr algn="l">
              <a:lnSpc>
                <a:spcPct val="100000"/>
              </a:lnSpc>
            </a:pPr>
            <a:endParaRPr lang="en-US" sz="1800" b="0" dirty="0">
              <a:solidFill>
                <a:srgbClr val="AE6CFF"/>
              </a:solidFill>
            </a:endParaRPr>
          </a:p>
        </p:txBody>
      </p:sp>
      <p:pic>
        <p:nvPicPr>
          <p:cNvPr id="4" name="Picture 3" descr="A graph of different colored bars&#10;&#10;Description automatically generated">
            <a:extLst>
              <a:ext uri="{FF2B5EF4-FFF2-40B4-BE49-F238E27FC236}">
                <a16:creationId xmlns:a16="http://schemas.microsoft.com/office/drawing/2014/main" id="{48814C39-E289-DBF6-5F53-8F18F9D4C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89" y="2347147"/>
            <a:ext cx="4926953" cy="3268022"/>
          </a:xfrm>
          <a:prstGeom prst="rect">
            <a:avLst/>
          </a:prstGeom>
        </p:spPr>
      </p:pic>
      <p:pic>
        <p:nvPicPr>
          <p:cNvPr id="7" name="Picture 6" descr="A graph of a number of probiotics&#10;&#10;Description automatically generated">
            <a:extLst>
              <a:ext uri="{FF2B5EF4-FFF2-40B4-BE49-F238E27FC236}">
                <a16:creationId xmlns:a16="http://schemas.microsoft.com/office/drawing/2014/main" id="{F7B2A31A-4FE1-AE55-EB50-F861D9F83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96" y="2347147"/>
            <a:ext cx="5888014" cy="3268022"/>
          </a:xfrm>
          <a:prstGeom prst="rect">
            <a:avLst/>
          </a:prstGeom>
        </p:spPr>
      </p:pic>
      <p:sp>
        <p:nvSpPr>
          <p:cNvPr id="10" name="TextBox 9">
            <a:extLst>
              <a:ext uri="{FF2B5EF4-FFF2-40B4-BE49-F238E27FC236}">
                <a16:creationId xmlns:a16="http://schemas.microsoft.com/office/drawing/2014/main" id="{C8CB9C55-4790-B372-1F58-D0867901796B}"/>
              </a:ext>
            </a:extLst>
          </p:cNvPr>
          <p:cNvSpPr txBox="1">
            <a:spLocks noChangeArrowheads="1"/>
          </p:cNvSpPr>
          <p:nvPr/>
        </p:nvSpPr>
        <p:spPr bwMode="auto">
          <a:xfrm>
            <a:off x="1434270" y="5795625"/>
            <a:ext cx="9323460" cy="61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50000"/>
              </a:lnSpc>
              <a:buNone/>
            </a:pPr>
            <a:r>
              <a:rPr lang="en-US" sz="1200" dirty="0">
                <a:solidFill>
                  <a:srgbClr val="311E49"/>
                </a:solidFill>
                <a:latin typeface="Raleway" pitchFamily="2" charset="77"/>
              </a:rPr>
              <a:t>Confirmation of phototoxicity protection effect by UVB treatment in skin cells. As a result of processing the exosome separated through the gut-skin axis, the best protective effect was confirmed</a:t>
            </a:r>
          </a:p>
        </p:txBody>
      </p:sp>
    </p:spTree>
    <p:extLst>
      <p:ext uri="{BB962C8B-B14F-4D97-AF65-F5344CB8AC3E}">
        <p14:creationId xmlns:p14="http://schemas.microsoft.com/office/powerpoint/2010/main" val="16609824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5A19D-0E23-B1F6-824F-B7A3835E437B}"/>
              </a:ext>
            </a:extLst>
          </p:cNvPr>
          <p:cNvSpPr/>
          <p:nvPr/>
        </p:nvSpPr>
        <p:spPr>
          <a:xfrm>
            <a:off x="0" y="2303171"/>
            <a:ext cx="12192001" cy="4568455"/>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1">
            <a:extLst>
              <a:ext uri="{FF2B5EF4-FFF2-40B4-BE49-F238E27FC236}">
                <a16:creationId xmlns:a16="http://schemas.microsoft.com/office/drawing/2014/main" id="{2BA99D5B-9214-86B0-2578-C87E20A109A6}"/>
              </a:ext>
            </a:extLst>
          </p:cNvPr>
          <p:cNvSpPr txBox="1">
            <a:spLocks noChangeArrowheads="1"/>
          </p:cNvSpPr>
          <p:nvPr/>
        </p:nvSpPr>
        <p:spPr bwMode="auto">
          <a:xfrm>
            <a:off x="897501" y="1118551"/>
            <a:ext cx="9167987" cy="117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lnSpc>
                <a:spcPct val="100000"/>
              </a:lnSpc>
            </a:pPr>
            <a:r>
              <a:rPr lang="en-US" sz="3600" dirty="0"/>
              <a:t>Skin Lactobacillus-Derived Exosome</a:t>
            </a:r>
          </a:p>
          <a:p>
            <a:pPr algn="l">
              <a:lnSpc>
                <a:spcPct val="100000"/>
              </a:lnSpc>
            </a:pPr>
            <a:endParaRPr lang="en-US" sz="1050" dirty="0"/>
          </a:p>
          <a:p>
            <a:pPr algn="l"/>
            <a:r>
              <a:rPr lang="en-US" sz="1800" b="0" dirty="0">
                <a:solidFill>
                  <a:srgbClr val="AE6CFF"/>
                </a:solidFill>
              </a:rPr>
              <a:t>Antibacterial &amp; Antioxidant Effects</a:t>
            </a:r>
          </a:p>
          <a:p>
            <a:pPr algn="l">
              <a:lnSpc>
                <a:spcPct val="100000"/>
              </a:lnSpc>
            </a:pPr>
            <a:endParaRPr lang="en-US" sz="1800" b="0" dirty="0">
              <a:solidFill>
                <a:srgbClr val="AE6CFF"/>
              </a:solidFill>
            </a:endParaRPr>
          </a:p>
        </p:txBody>
      </p:sp>
      <p:grpSp>
        <p:nvGrpSpPr>
          <p:cNvPr id="14" name="Group 13">
            <a:extLst>
              <a:ext uri="{FF2B5EF4-FFF2-40B4-BE49-F238E27FC236}">
                <a16:creationId xmlns:a16="http://schemas.microsoft.com/office/drawing/2014/main" id="{81BBB7C5-0B25-84EF-AEEA-1ED463F78656}"/>
              </a:ext>
            </a:extLst>
          </p:cNvPr>
          <p:cNvGrpSpPr/>
          <p:nvPr/>
        </p:nvGrpSpPr>
        <p:grpSpPr>
          <a:xfrm>
            <a:off x="3767711" y="2704332"/>
            <a:ext cx="2754010" cy="364067"/>
            <a:chOff x="829732" y="4826000"/>
            <a:chExt cx="2754010" cy="364067"/>
          </a:xfrm>
        </p:grpSpPr>
        <p:sp>
          <p:nvSpPr>
            <p:cNvPr id="15" name="Rounded Rectangle 14">
              <a:extLst>
                <a:ext uri="{FF2B5EF4-FFF2-40B4-BE49-F238E27FC236}">
                  <a16:creationId xmlns:a16="http://schemas.microsoft.com/office/drawing/2014/main" id="{0551E9A3-5143-2239-F6CC-BD5363628EF7}"/>
                </a:ext>
              </a:extLst>
            </p:cNvPr>
            <p:cNvSpPr/>
            <p:nvPr/>
          </p:nvSpPr>
          <p:spPr>
            <a:xfrm>
              <a:off x="829733" y="4826000"/>
              <a:ext cx="2754009" cy="364067"/>
            </a:xfrm>
            <a:prstGeom prst="roundRect">
              <a:avLst>
                <a:gd name="adj" fmla="val 50000"/>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5B25DDC-7B17-E4A0-0FC9-3AB84DC1079B}"/>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Staphylococcus Aureus Growth</a:t>
              </a:r>
            </a:p>
          </p:txBody>
        </p:sp>
      </p:grpSp>
      <p:grpSp>
        <p:nvGrpSpPr>
          <p:cNvPr id="17" name="Group 16">
            <a:extLst>
              <a:ext uri="{FF2B5EF4-FFF2-40B4-BE49-F238E27FC236}">
                <a16:creationId xmlns:a16="http://schemas.microsoft.com/office/drawing/2014/main" id="{E8FA4352-A8D9-2601-892D-0A6F1E7BF955}"/>
              </a:ext>
            </a:extLst>
          </p:cNvPr>
          <p:cNvGrpSpPr/>
          <p:nvPr/>
        </p:nvGrpSpPr>
        <p:grpSpPr>
          <a:xfrm>
            <a:off x="7867289" y="2704332"/>
            <a:ext cx="2754010" cy="364067"/>
            <a:chOff x="829732" y="4826000"/>
            <a:chExt cx="2754010" cy="364067"/>
          </a:xfrm>
        </p:grpSpPr>
        <p:sp>
          <p:nvSpPr>
            <p:cNvPr id="18" name="Rounded Rectangle 17">
              <a:extLst>
                <a:ext uri="{FF2B5EF4-FFF2-40B4-BE49-F238E27FC236}">
                  <a16:creationId xmlns:a16="http://schemas.microsoft.com/office/drawing/2014/main" id="{2ADC884F-8393-6496-6AEC-1DE3E3C318B3}"/>
                </a:ext>
              </a:extLst>
            </p:cNvPr>
            <p:cNvSpPr/>
            <p:nvPr/>
          </p:nvSpPr>
          <p:spPr>
            <a:xfrm>
              <a:off x="829733" y="4826000"/>
              <a:ext cx="2754009" cy="364067"/>
            </a:xfrm>
            <a:prstGeom prst="roundRect">
              <a:avLst>
                <a:gd name="adj" fmla="val 50000"/>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C15090E-DA0A-BB07-94E0-E53B4383E008}"/>
                </a:ext>
              </a:extLst>
            </p:cNvPr>
            <p:cNvSpPr txBox="1">
              <a:spLocks noChangeArrowheads="1"/>
            </p:cNvSpPr>
            <p:nvPr/>
          </p:nvSpPr>
          <p:spPr bwMode="auto">
            <a:xfrm>
              <a:off x="829732" y="4879121"/>
              <a:ext cx="275401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200" b="1" dirty="0">
                  <a:solidFill>
                    <a:schemeClr val="bg1"/>
                  </a:solidFill>
                  <a:latin typeface="Raleway" pitchFamily="2" charset="77"/>
                </a:rPr>
                <a:t>DPPH Radical Scavenging Activity</a:t>
              </a:r>
            </a:p>
          </p:txBody>
        </p:sp>
      </p:grpSp>
      <p:pic>
        <p:nvPicPr>
          <p:cNvPr id="4" name="Picture 3">
            <a:extLst>
              <a:ext uri="{FF2B5EF4-FFF2-40B4-BE49-F238E27FC236}">
                <a16:creationId xmlns:a16="http://schemas.microsoft.com/office/drawing/2014/main" id="{F95F6FAD-12D0-CB7E-9419-FFCEE7E08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043" y="3300328"/>
            <a:ext cx="3883345" cy="2794114"/>
          </a:xfrm>
          <a:prstGeom prst="rect">
            <a:avLst/>
          </a:prstGeom>
        </p:spPr>
      </p:pic>
      <p:pic>
        <p:nvPicPr>
          <p:cNvPr id="7" name="Picture 6" descr="A graph of a graph with numbers and points&#10;&#10;Description automatically generated with medium confidence">
            <a:extLst>
              <a:ext uri="{FF2B5EF4-FFF2-40B4-BE49-F238E27FC236}">
                <a16:creationId xmlns:a16="http://schemas.microsoft.com/office/drawing/2014/main" id="{C70832F9-5F23-A672-6403-F9D5CC3AD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282" y="3300328"/>
            <a:ext cx="3141405" cy="2794114"/>
          </a:xfrm>
          <a:prstGeom prst="rect">
            <a:avLst/>
          </a:prstGeom>
        </p:spPr>
      </p:pic>
      <p:sp>
        <p:nvSpPr>
          <p:cNvPr id="8" name="TextBox 7">
            <a:extLst>
              <a:ext uri="{FF2B5EF4-FFF2-40B4-BE49-F238E27FC236}">
                <a16:creationId xmlns:a16="http://schemas.microsoft.com/office/drawing/2014/main" id="{A745FF5E-51F0-6C37-14FE-2613784734E4}"/>
              </a:ext>
            </a:extLst>
          </p:cNvPr>
          <p:cNvSpPr txBox="1">
            <a:spLocks noChangeArrowheads="1"/>
          </p:cNvSpPr>
          <p:nvPr/>
        </p:nvSpPr>
        <p:spPr bwMode="auto">
          <a:xfrm>
            <a:off x="897500" y="3559445"/>
            <a:ext cx="1811833" cy="227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200" dirty="0">
                <a:solidFill>
                  <a:srgbClr val="311E49"/>
                </a:solidFill>
                <a:latin typeface="Raleway" pitchFamily="2" charset="77"/>
              </a:rPr>
              <a:t>It suppresses the proliferation of harmful bacteria that cause skin inflammation, balances skin microbes, and anti-aging effects can be expected.</a:t>
            </a:r>
          </a:p>
        </p:txBody>
      </p:sp>
    </p:spTree>
    <p:extLst>
      <p:ext uri="{BB962C8B-B14F-4D97-AF65-F5344CB8AC3E}">
        <p14:creationId xmlns:p14="http://schemas.microsoft.com/office/powerpoint/2010/main" val="34990214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16" grpId="0"/>
      <p:bldP spid="19"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574579-B002-D820-095C-398CF093640A}"/>
              </a:ext>
            </a:extLst>
          </p:cNvPr>
          <p:cNvSpPr txBox="1">
            <a:spLocks noChangeArrowheads="1"/>
          </p:cNvSpPr>
          <p:nvPr/>
        </p:nvSpPr>
        <p:spPr bwMode="auto">
          <a:xfrm>
            <a:off x="1100150" y="4219575"/>
            <a:ext cx="228652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600" dirty="0">
                <a:latin typeface="Raleway" pitchFamily="2" charset="77"/>
              </a:rPr>
              <a:t>Adipose-Derived </a:t>
            </a:r>
            <a:br>
              <a:rPr lang="en-US" sz="1600" dirty="0">
                <a:latin typeface="Raleway" pitchFamily="2" charset="77"/>
              </a:rPr>
            </a:br>
            <a:r>
              <a:rPr lang="en-US" sz="1600" dirty="0">
                <a:latin typeface="Raleway" pitchFamily="2" charset="77"/>
              </a:rPr>
              <a:t>Stem Cell Exosome</a:t>
            </a:r>
          </a:p>
        </p:txBody>
      </p:sp>
      <p:sp>
        <p:nvSpPr>
          <p:cNvPr id="33" name="Rectangle 32">
            <a:extLst>
              <a:ext uri="{FF2B5EF4-FFF2-40B4-BE49-F238E27FC236}">
                <a16:creationId xmlns:a16="http://schemas.microsoft.com/office/drawing/2014/main" id="{3C6CB085-1B5F-24BE-B054-29193E1A609F}"/>
              </a:ext>
            </a:extLst>
          </p:cNvPr>
          <p:cNvSpPr/>
          <p:nvPr/>
        </p:nvSpPr>
        <p:spPr>
          <a:xfrm>
            <a:off x="0" y="4953001"/>
            <a:ext cx="12192000" cy="1905000"/>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9" name="Title 1200">
            <a:extLst>
              <a:ext uri="{FF2B5EF4-FFF2-40B4-BE49-F238E27FC236}">
                <a16:creationId xmlns:a16="http://schemas.microsoft.com/office/drawing/2014/main" id="{53CDEDEB-8A81-858B-4CD7-BEE74038462D}"/>
              </a:ext>
            </a:extLst>
          </p:cNvPr>
          <p:cNvSpPr>
            <a:spLocks noGrp="1" noChangeArrowheads="1"/>
          </p:cNvSpPr>
          <p:nvPr>
            <p:ph type="title"/>
          </p:nvPr>
        </p:nvSpPr>
        <p:spPr>
          <a:xfrm>
            <a:off x="769938" y="1018646"/>
            <a:ext cx="10515600" cy="705379"/>
          </a:xfrm>
        </p:spPr>
        <p:txBody>
          <a:bodyPr anchor="b"/>
          <a:lstStyle/>
          <a:p>
            <a:pPr eaLnBrk="1" hangingPunct="1"/>
            <a:r>
              <a:rPr lang="en-ID" altLang="en-US" dirty="0"/>
              <a:t>Exosome</a:t>
            </a:r>
          </a:p>
        </p:txBody>
      </p:sp>
      <p:sp>
        <p:nvSpPr>
          <p:cNvPr id="5" name="Oval 4">
            <a:extLst>
              <a:ext uri="{FF2B5EF4-FFF2-40B4-BE49-F238E27FC236}">
                <a16:creationId xmlns:a16="http://schemas.microsoft.com/office/drawing/2014/main" id="{FEE6AE5F-2E7D-E1F1-CE0E-3B157C55AADA}"/>
              </a:ext>
            </a:extLst>
          </p:cNvPr>
          <p:cNvSpPr/>
          <p:nvPr/>
        </p:nvSpPr>
        <p:spPr>
          <a:xfrm>
            <a:off x="4952735" y="1838854"/>
            <a:ext cx="2286529" cy="2286529"/>
          </a:xfrm>
          <a:prstGeom prst="ellipse">
            <a:avLst/>
          </a:prstGeom>
          <a:blipFill dpi="0" rotWithShape="1">
            <a:blip r:embed="rId2"/>
            <a:srcRect/>
            <a:stretch>
              <a:fillRect l="-25356" t="12" r="-18626" b="12"/>
            </a:stretch>
          </a:bli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B43BB65-223C-8F75-D5A7-50F2A7EE31A0}"/>
              </a:ext>
            </a:extLst>
          </p:cNvPr>
          <p:cNvSpPr/>
          <p:nvPr/>
        </p:nvSpPr>
        <p:spPr>
          <a:xfrm>
            <a:off x="8805320" y="1838854"/>
            <a:ext cx="2286000" cy="2286529"/>
          </a:xfrm>
          <a:prstGeom prst="ellipse">
            <a:avLst/>
          </a:prstGeom>
          <a:blipFill dpi="0" rotWithShape="1">
            <a:blip r:embed="rId3"/>
            <a:srcRect/>
            <a:stretch>
              <a:fillRect l="-6000" t="-13985" r="-54000" b="-45977"/>
            </a:stretch>
          </a:bli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67DCA80-428E-C750-7BCA-C7FF1F8B69F1}"/>
              </a:ext>
            </a:extLst>
          </p:cNvPr>
          <p:cNvSpPr/>
          <p:nvPr/>
        </p:nvSpPr>
        <p:spPr>
          <a:xfrm>
            <a:off x="1100150" y="1838854"/>
            <a:ext cx="2286529" cy="2286529"/>
          </a:xfrm>
          <a:prstGeom prst="ellipse">
            <a:avLst/>
          </a:prstGeom>
          <a:blipFill>
            <a:blip r:embed="rId4"/>
            <a:stretch>
              <a:fillRect l="-21983" r="-21983"/>
            </a:stretch>
          </a:bli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AA4006-4A68-8FB9-18E5-E0397BE1F74B}"/>
              </a:ext>
            </a:extLst>
          </p:cNvPr>
          <p:cNvSpPr txBox="1">
            <a:spLocks noChangeArrowheads="1"/>
          </p:cNvSpPr>
          <p:nvPr/>
        </p:nvSpPr>
        <p:spPr bwMode="auto">
          <a:xfrm>
            <a:off x="4952484" y="4219575"/>
            <a:ext cx="228652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600" dirty="0">
                <a:latin typeface="Raleway" pitchFamily="2" charset="77"/>
              </a:rPr>
              <a:t>Edelweiss-Derived</a:t>
            </a:r>
            <a:br>
              <a:rPr lang="en-US" sz="1600" dirty="0">
                <a:latin typeface="Raleway" pitchFamily="2" charset="77"/>
              </a:rPr>
            </a:br>
            <a:r>
              <a:rPr lang="en-US" sz="1600" dirty="0">
                <a:latin typeface="Raleway" pitchFamily="2" charset="77"/>
              </a:rPr>
              <a:t>Exosome</a:t>
            </a:r>
          </a:p>
        </p:txBody>
      </p:sp>
      <p:sp>
        <p:nvSpPr>
          <p:cNvPr id="10" name="TextBox 9">
            <a:extLst>
              <a:ext uri="{FF2B5EF4-FFF2-40B4-BE49-F238E27FC236}">
                <a16:creationId xmlns:a16="http://schemas.microsoft.com/office/drawing/2014/main" id="{734CBDF5-D32B-A14B-FF73-931F743F3CD5}"/>
              </a:ext>
            </a:extLst>
          </p:cNvPr>
          <p:cNvSpPr txBox="1">
            <a:spLocks noChangeArrowheads="1"/>
          </p:cNvSpPr>
          <p:nvPr/>
        </p:nvSpPr>
        <p:spPr bwMode="auto">
          <a:xfrm>
            <a:off x="8805056" y="4219575"/>
            <a:ext cx="228652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600" dirty="0">
                <a:latin typeface="Raleway" pitchFamily="2" charset="77"/>
              </a:rPr>
              <a:t>Skin Lactobacillus</a:t>
            </a:r>
            <a:br>
              <a:rPr lang="en-US" sz="1600" dirty="0">
                <a:latin typeface="Raleway" pitchFamily="2" charset="77"/>
              </a:rPr>
            </a:br>
            <a:r>
              <a:rPr lang="en-US" sz="1600" dirty="0">
                <a:latin typeface="Raleway" pitchFamily="2" charset="77"/>
              </a:rPr>
              <a:t>-Derived Exosome</a:t>
            </a:r>
          </a:p>
        </p:txBody>
      </p:sp>
      <p:sp>
        <p:nvSpPr>
          <p:cNvPr id="11" name="TextBox 10">
            <a:extLst>
              <a:ext uri="{FF2B5EF4-FFF2-40B4-BE49-F238E27FC236}">
                <a16:creationId xmlns:a16="http://schemas.microsoft.com/office/drawing/2014/main" id="{639EB191-A325-2144-1E0D-1F6A2451B3EC}"/>
              </a:ext>
            </a:extLst>
          </p:cNvPr>
          <p:cNvSpPr txBox="1">
            <a:spLocks noChangeArrowheads="1"/>
          </p:cNvSpPr>
          <p:nvPr/>
        </p:nvSpPr>
        <p:spPr bwMode="auto">
          <a:xfrm>
            <a:off x="1100150" y="5374098"/>
            <a:ext cx="9991170" cy="9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r>
              <a:rPr lang="en-US" sz="1400" dirty="0">
                <a:latin typeface="Raleway" pitchFamily="2" charset="77"/>
              </a:rPr>
              <a:t>Adipose-derived Stem Cell Exosome : Strong skin improvement effect with about 250 kinds of growth factors</a:t>
            </a:r>
          </a:p>
          <a:p>
            <a:pPr marL="285750" indent="-285750"/>
            <a:r>
              <a:rPr lang="en-US" sz="1400" dirty="0">
                <a:latin typeface="Raleway" pitchFamily="2" charset="77"/>
              </a:rPr>
              <a:t>Edelweiss-derived exosome : Anti-aging effect by removing active oxygen</a:t>
            </a:r>
          </a:p>
          <a:p>
            <a:pPr marL="285750" indent="-285750"/>
            <a:r>
              <a:rPr lang="en-US" sz="1400" dirty="0">
                <a:latin typeface="Raleway" pitchFamily="2" charset="77"/>
              </a:rPr>
              <a:t>Skin Lactobacillus-derived exosome: Powerful anti-inflammatory effect reduces acne-causing strains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animBg="1"/>
      <p:bldP spid="29"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70795C8-9289-D92A-C9F6-974FE3103C15}"/>
              </a:ext>
            </a:extLst>
          </p:cNvPr>
          <p:cNvSpPr txBox="1">
            <a:spLocks noChangeArrowheads="1"/>
          </p:cNvSpPr>
          <p:nvPr/>
        </p:nvSpPr>
        <p:spPr bwMode="auto">
          <a:xfrm>
            <a:off x="7602538" y="4621490"/>
            <a:ext cx="3455564" cy="133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Combined with equipment such as </a:t>
            </a:r>
            <a:r>
              <a:rPr lang="en-US" sz="1100" dirty="0" err="1">
                <a:latin typeface="Raleway" pitchFamily="2" charset="77"/>
              </a:rPr>
              <a:t>Cryocell</a:t>
            </a:r>
            <a:r>
              <a:rPr lang="en-US" sz="1100" dirty="0">
                <a:latin typeface="Raleway" pitchFamily="2" charset="77"/>
              </a:rPr>
              <a:t>, LDM, and LED for the purpose of soothing management after skin treatment, it not only relieves swelling and pain after treatment, but also helps skin recovery and regeneration.</a:t>
            </a:r>
          </a:p>
        </p:txBody>
      </p:sp>
      <p:sp>
        <p:nvSpPr>
          <p:cNvPr id="21" name="Rectangle 20">
            <a:extLst>
              <a:ext uri="{FF2B5EF4-FFF2-40B4-BE49-F238E27FC236}">
                <a16:creationId xmlns:a16="http://schemas.microsoft.com/office/drawing/2014/main" id="{A0A8DE0B-4D0D-2122-B345-E732F6EE4B44}"/>
              </a:ext>
            </a:extLst>
          </p:cNvPr>
          <p:cNvSpPr/>
          <p:nvPr/>
        </p:nvSpPr>
        <p:spPr>
          <a:xfrm>
            <a:off x="9956800" y="982133"/>
            <a:ext cx="2235200" cy="2446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43013" name="Title 2">
            <a:extLst>
              <a:ext uri="{FF2B5EF4-FFF2-40B4-BE49-F238E27FC236}">
                <a16:creationId xmlns:a16="http://schemas.microsoft.com/office/drawing/2014/main" id="{758F4DF5-9C52-6ACD-B1DC-A2FCB46DB6E0}"/>
              </a:ext>
            </a:extLst>
          </p:cNvPr>
          <p:cNvSpPr txBox="1">
            <a:spLocks noChangeArrowheads="1"/>
          </p:cNvSpPr>
          <p:nvPr/>
        </p:nvSpPr>
        <p:spPr bwMode="auto">
          <a:xfrm>
            <a:off x="1055688" y="1616075"/>
            <a:ext cx="10515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eaLnBrk="1" hangingPunct="1">
              <a:spcBef>
                <a:spcPct val="0"/>
              </a:spcBef>
              <a:buFontTx/>
              <a:buNone/>
            </a:pPr>
            <a:endParaRPr lang="en-ID" altLang="en-US" sz="4400" b="1">
              <a:latin typeface="Playfair Display" pitchFamily="2" charset="77"/>
            </a:endParaRPr>
          </a:p>
        </p:txBody>
      </p:sp>
      <p:sp>
        <p:nvSpPr>
          <p:cNvPr id="17" name="TextBox 16">
            <a:extLst>
              <a:ext uri="{FF2B5EF4-FFF2-40B4-BE49-F238E27FC236}">
                <a16:creationId xmlns:a16="http://schemas.microsoft.com/office/drawing/2014/main" id="{69934E7A-F583-051E-3468-2F18D37591C3}"/>
              </a:ext>
            </a:extLst>
          </p:cNvPr>
          <p:cNvSpPr txBox="1">
            <a:spLocks noChangeArrowheads="1"/>
          </p:cNvSpPr>
          <p:nvPr/>
        </p:nvSpPr>
        <p:spPr bwMode="auto">
          <a:xfrm>
            <a:off x="1055688" y="3348103"/>
            <a:ext cx="4210050"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It helps the skin regenerate naturally by injecting active ingredients after making tiny holes on the skin surface with thin and sophisticated ultra-fine needles.</a:t>
            </a:r>
            <a:endParaRPr lang="en-US" altLang="en-US" sz="1100" dirty="0">
              <a:latin typeface="Raleway" pitchFamily="2" charset="77"/>
            </a:endParaRPr>
          </a:p>
        </p:txBody>
      </p:sp>
      <p:sp>
        <p:nvSpPr>
          <p:cNvPr id="18" name="TextBox 17">
            <a:extLst>
              <a:ext uri="{FF2B5EF4-FFF2-40B4-BE49-F238E27FC236}">
                <a16:creationId xmlns:a16="http://schemas.microsoft.com/office/drawing/2014/main" id="{7C804086-11A1-610A-497B-23972F4A188F}"/>
              </a:ext>
            </a:extLst>
          </p:cNvPr>
          <p:cNvSpPr txBox="1"/>
          <p:nvPr/>
        </p:nvSpPr>
        <p:spPr>
          <a:xfrm>
            <a:off x="1055688" y="3095690"/>
            <a:ext cx="2974975" cy="307975"/>
          </a:xfrm>
          <a:prstGeom prst="rect">
            <a:avLst/>
          </a:prstGeom>
          <a:noFill/>
        </p:spPr>
        <p:txBody>
          <a:bodyPr anchor="ctr">
            <a:spAutoFit/>
          </a:bodyPr>
          <a:lstStyle/>
          <a:p>
            <a:pPr eaLnBrk="1" fontAlgn="auto" hangingPunct="1">
              <a:spcBef>
                <a:spcPts val="0"/>
              </a:spcBef>
              <a:spcAft>
                <a:spcPts val="0"/>
              </a:spcAft>
              <a:defRPr/>
            </a:pPr>
            <a:r>
              <a:rPr lang="en-ID" sz="1400" b="1" dirty="0">
                <a:solidFill>
                  <a:schemeClr val="accent1"/>
                </a:solidFill>
                <a:latin typeface="+mj-lt"/>
              </a:rPr>
              <a:t>01 </a:t>
            </a:r>
            <a:r>
              <a:rPr lang="en-ID" sz="1400" b="1" dirty="0">
                <a:solidFill>
                  <a:srgbClr val="311E49"/>
                </a:solidFill>
                <a:latin typeface="+mj-lt"/>
              </a:rPr>
              <a:t>MTS</a:t>
            </a:r>
            <a:endParaRPr lang="en-US" sz="800" b="1" dirty="0">
              <a:solidFill>
                <a:srgbClr val="311E49"/>
              </a:solidFill>
              <a:latin typeface="+mj-lt"/>
            </a:endParaRPr>
          </a:p>
        </p:txBody>
      </p:sp>
      <p:sp>
        <p:nvSpPr>
          <p:cNvPr id="20" name="Rectangle 19">
            <a:extLst>
              <a:ext uri="{FF2B5EF4-FFF2-40B4-BE49-F238E27FC236}">
                <a16:creationId xmlns:a16="http://schemas.microsoft.com/office/drawing/2014/main" id="{940DF1A4-7F2B-E849-836A-BA2F49663B82}"/>
              </a:ext>
            </a:extLst>
          </p:cNvPr>
          <p:cNvSpPr/>
          <p:nvPr/>
        </p:nvSpPr>
        <p:spPr>
          <a:xfrm>
            <a:off x="0" y="5030787"/>
            <a:ext cx="5107093" cy="1827213"/>
          </a:xfrm>
          <a:prstGeom prst="rect">
            <a:avLst/>
          </a:prstGeom>
          <a:solidFill>
            <a:srgbClr val="FAA7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
            <a:extLst>
              <a:ext uri="{FF2B5EF4-FFF2-40B4-BE49-F238E27FC236}">
                <a16:creationId xmlns:a16="http://schemas.microsoft.com/office/drawing/2014/main" id="{1C622A76-54BC-014D-2E29-6442277E9BC7}"/>
              </a:ext>
            </a:extLst>
          </p:cNvPr>
          <p:cNvSpPr>
            <a:spLocks noGrp="1" noChangeArrowheads="1"/>
          </p:cNvSpPr>
          <p:nvPr>
            <p:ph type="title"/>
          </p:nvPr>
        </p:nvSpPr>
        <p:spPr>
          <a:xfrm>
            <a:off x="1055688" y="1447800"/>
            <a:ext cx="2974975" cy="1325563"/>
          </a:xfrm>
        </p:spPr>
        <p:txBody>
          <a:bodyPr/>
          <a:lstStyle/>
          <a:p>
            <a:pPr eaLnBrk="1" hangingPunct="1"/>
            <a:r>
              <a:rPr lang="en-ID" altLang="en-US" dirty="0"/>
              <a:t>Protocol</a:t>
            </a:r>
          </a:p>
        </p:txBody>
      </p:sp>
      <p:pic>
        <p:nvPicPr>
          <p:cNvPr id="10" name="Picture 9" descr="A black derma roller with purple thread&#10;&#10;Description automatically generated">
            <a:extLst>
              <a:ext uri="{FF2B5EF4-FFF2-40B4-BE49-F238E27FC236}">
                <a16:creationId xmlns:a16="http://schemas.microsoft.com/office/drawing/2014/main" id="{3A430E81-4C0E-3526-780F-13212580F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17995">
            <a:off x="1000156" y="3352103"/>
            <a:ext cx="3798899" cy="3665344"/>
          </a:xfrm>
          <a:prstGeom prst="rect">
            <a:avLst/>
          </a:prstGeom>
        </p:spPr>
      </p:pic>
      <p:sp>
        <p:nvSpPr>
          <p:cNvPr id="11" name="TextBox 10">
            <a:extLst>
              <a:ext uri="{FF2B5EF4-FFF2-40B4-BE49-F238E27FC236}">
                <a16:creationId xmlns:a16="http://schemas.microsoft.com/office/drawing/2014/main" id="{5FB7EB62-8DA6-0D60-DBE2-3E1E75E4FFE4}"/>
              </a:ext>
            </a:extLst>
          </p:cNvPr>
          <p:cNvSpPr txBox="1">
            <a:spLocks noChangeArrowheads="1"/>
          </p:cNvSpPr>
          <p:nvPr/>
        </p:nvSpPr>
        <p:spPr bwMode="auto">
          <a:xfrm>
            <a:off x="5634462" y="1803783"/>
            <a:ext cx="3455564" cy="10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If combined with equipment such as Potenza and Secret Laser, which are known to have excellent pore and scar improvement effects, more excellent effects can be expected.</a:t>
            </a:r>
          </a:p>
        </p:txBody>
      </p:sp>
      <p:sp>
        <p:nvSpPr>
          <p:cNvPr id="14" name="TextBox 13">
            <a:extLst>
              <a:ext uri="{FF2B5EF4-FFF2-40B4-BE49-F238E27FC236}">
                <a16:creationId xmlns:a16="http://schemas.microsoft.com/office/drawing/2014/main" id="{26343DC9-9EA9-C126-FC76-A616E42CB2D5}"/>
              </a:ext>
            </a:extLst>
          </p:cNvPr>
          <p:cNvSpPr txBox="1"/>
          <p:nvPr/>
        </p:nvSpPr>
        <p:spPr>
          <a:xfrm>
            <a:off x="5634462" y="1551370"/>
            <a:ext cx="2974975" cy="307975"/>
          </a:xfrm>
          <a:prstGeom prst="rect">
            <a:avLst/>
          </a:prstGeom>
          <a:noFill/>
        </p:spPr>
        <p:txBody>
          <a:bodyPr anchor="ctr">
            <a:spAutoFit/>
          </a:bodyPr>
          <a:lstStyle/>
          <a:p>
            <a:pPr eaLnBrk="1" fontAlgn="auto" hangingPunct="1">
              <a:spcBef>
                <a:spcPts val="0"/>
              </a:spcBef>
              <a:spcAft>
                <a:spcPts val="0"/>
              </a:spcAft>
              <a:defRPr/>
            </a:pPr>
            <a:r>
              <a:rPr lang="en-ID" sz="1400" b="1" dirty="0">
                <a:solidFill>
                  <a:schemeClr val="accent1"/>
                </a:solidFill>
                <a:latin typeface="+mj-lt"/>
              </a:rPr>
              <a:t>02 </a:t>
            </a:r>
            <a:r>
              <a:rPr lang="en-ID" sz="1400" b="1" dirty="0">
                <a:solidFill>
                  <a:srgbClr val="311E49"/>
                </a:solidFill>
                <a:latin typeface="+mj-lt"/>
              </a:rPr>
              <a:t>Skin Improvement</a:t>
            </a:r>
            <a:endParaRPr lang="en-US" sz="800" b="1" dirty="0">
              <a:solidFill>
                <a:srgbClr val="311E49"/>
              </a:solidFill>
              <a:latin typeface="+mj-lt"/>
            </a:endParaRPr>
          </a:p>
        </p:txBody>
      </p:sp>
      <p:pic>
        <p:nvPicPr>
          <p:cNvPr id="16" name="Picture 15" descr="A white device with a screen and wires&#10;&#10;Description automatically generated">
            <a:extLst>
              <a:ext uri="{FF2B5EF4-FFF2-40B4-BE49-F238E27FC236}">
                <a16:creationId xmlns:a16="http://schemas.microsoft.com/office/drawing/2014/main" id="{3D98EDE2-1142-AE70-8A5F-FE999F85B647}"/>
              </a:ext>
            </a:extLst>
          </p:cNvPr>
          <p:cNvPicPr>
            <a:picLocks noChangeAspect="1"/>
          </p:cNvPicPr>
          <p:nvPr/>
        </p:nvPicPr>
        <p:blipFill rotWithShape="1">
          <a:blip r:embed="rId3">
            <a:extLst>
              <a:ext uri="{28A0092B-C50C-407E-A947-70E740481C1C}">
                <a14:useLocalDpi xmlns:a14="http://schemas.microsoft.com/office/drawing/2010/main" val="0"/>
              </a:ext>
            </a:extLst>
          </a:blip>
          <a:srcRect l="27769" r="31535"/>
          <a:stretch/>
        </p:blipFill>
        <p:spPr>
          <a:xfrm>
            <a:off x="9090026" y="308821"/>
            <a:ext cx="1855787" cy="3600115"/>
          </a:xfrm>
          <a:prstGeom prst="rect">
            <a:avLst/>
          </a:prstGeom>
        </p:spPr>
      </p:pic>
      <p:sp>
        <p:nvSpPr>
          <p:cNvPr id="29" name="TextBox 28">
            <a:extLst>
              <a:ext uri="{FF2B5EF4-FFF2-40B4-BE49-F238E27FC236}">
                <a16:creationId xmlns:a16="http://schemas.microsoft.com/office/drawing/2014/main" id="{EAB81FE0-4644-F1F3-38AA-7BA03D4572B2}"/>
              </a:ext>
            </a:extLst>
          </p:cNvPr>
          <p:cNvSpPr txBox="1"/>
          <p:nvPr/>
        </p:nvSpPr>
        <p:spPr>
          <a:xfrm>
            <a:off x="7602538" y="4369077"/>
            <a:ext cx="2974975" cy="307975"/>
          </a:xfrm>
          <a:prstGeom prst="rect">
            <a:avLst/>
          </a:prstGeom>
          <a:noFill/>
        </p:spPr>
        <p:txBody>
          <a:bodyPr anchor="ctr">
            <a:spAutoFit/>
          </a:bodyPr>
          <a:lstStyle/>
          <a:p>
            <a:pPr eaLnBrk="1" fontAlgn="auto" hangingPunct="1">
              <a:spcBef>
                <a:spcPts val="0"/>
              </a:spcBef>
              <a:spcAft>
                <a:spcPts val="0"/>
              </a:spcAft>
              <a:defRPr/>
            </a:pPr>
            <a:r>
              <a:rPr lang="en-ID" sz="1400" b="1" dirty="0">
                <a:solidFill>
                  <a:schemeClr val="accent1"/>
                </a:solidFill>
                <a:latin typeface="+mj-lt"/>
              </a:rPr>
              <a:t>03 </a:t>
            </a:r>
            <a:r>
              <a:rPr lang="en-ID" sz="1400" b="1" dirty="0">
                <a:solidFill>
                  <a:srgbClr val="311E49"/>
                </a:solidFill>
                <a:latin typeface="+mj-lt"/>
              </a:rPr>
              <a:t>Smooth</a:t>
            </a:r>
            <a:endParaRPr lang="en-US" sz="800" b="1" dirty="0">
              <a:solidFill>
                <a:srgbClr val="311E49"/>
              </a:solidFill>
              <a:latin typeface="+mj-lt"/>
            </a:endParaRPr>
          </a:p>
        </p:txBody>
      </p:sp>
      <p:pic>
        <p:nvPicPr>
          <p:cNvPr id="31" name="Picture 30" descr="A close-up of a cell phone&#10;&#10;Description automatically generated">
            <a:extLst>
              <a:ext uri="{FF2B5EF4-FFF2-40B4-BE49-F238E27FC236}">
                <a16:creationId xmlns:a16="http://schemas.microsoft.com/office/drawing/2014/main" id="{EA61FDA0-8D15-CC11-9846-E1195E4CA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84" y="3670459"/>
            <a:ext cx="1548075" cy="298198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anim calcmode="lin" valueType="num">
                                      <p:cBhvr>
                                        <p:cTn id="44" dur="500" fill="hold"/>
                                        <p:tgtEl>
                                          <p:spTgt spid="28"/>
                                        </p:tgtEl>
                                        <p:attrNameLst>
                                          <p:attrName>ppt_x</p:attrName>
                                        </p:attrNameLst>
                                      </p:cBhvr>
                                      <p:tavLst>
                                        <p:tav tm="0">
                                          <p:val>
                                            <p:strVal val="#ppt_x"/>
                                          </p:val>
                                        </p:tav>
                                        <p:tav tm="100000">
                                          <p:val>
                                            <p:strVal val="#ppt_x"/>
                                          </p:val>
                                        </p:tav>
                                      </p:tavLst>
                                    </p:anim>
                                    <p:anim calcmode="lin" valueType="num">
                                      <p:cBhvr>
                                        <p:cTn id="45" dur="5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anim calcmode="lin" valueType="num">
                                      <p:cBhvr>
                                        <p:cTn id="49" dur="500" fill="hold"/>
                                        <p:tgtEl>
                                          <p:spTgt spid="29"/>
                                        </p:tgtEl>
                                        <p:attrNameLst>
                                          <p:attrName>ppt_x</p:attrName>
                                        </p:attrNameLst>
                                      </p:cBhvr>
                                      <p:tavLst>
                                        <p:tav tm="0">
                                          <p:val>
                                            <p:strVal val="#ppt_x"/>
                                          </p:val>
                                        </p:tav>
                                        <p:tav tm="100000">
                                          <p:val>
                                            <p:strVal val="#ppt_x"/>
                                          </p:val>
                                        </p:tav>
                                      </p:tavLst>
                                    </p:anim>
                                    <p:anim calcmode="lin" valueType="num">
                                      <p:cBhvr>
                                        <p:cTn id="5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1" grpId="0" animBg="1"/>
      <p:bldP spid="17" grpId="0"/>
      <p:bldP spid="18" grpId="0"/>
      <p:bldP spid="20" grpId="0" animBg="1"/>
      <p:bldP spid="3" grpId="0"/>
      <p:bldP spid="11" grpId="0"/>
      <p:bldP spid="14"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ottle&#10;&#10;Description automatically generated">
            <a:extLst>
              <a:ext uri="{FF2B5EF4-FFF2-40B4-BE49-F238E27FC236}">
                <a16:creationId xmlns:a16="http://schemas.microsoft.com/office/drawing/2014/main" id="{A3076772-77C5-973F-4C6F-397A0CED9193}"/>
              </a:ext>
            </a:extLst>
          </p:cNvPr>
          <p:cNvPicPr>
            <a:picLocks noChangeAspect="1"/>
          </p:cNvPicPr>
          <p:nvPr/>
        </p:nvPicPr>
        <p:blipFill rotWithShape="1">
          <a:blip r:embed="rId2">
            <a:extLst>
              <a:ext uri="{28A0092B-C50C-407E-A947-70E740481C1C}">
                <a14:useLocalDpi xmlns:a14="http://schemas.microsoft.com/office/drawing/2010/main" val="0"/>
              </a:ext>
            </a:extLst>
          </a:blip>
          <a:srcRect l="18125" t="14529" r="16448" b="6996"/>
          <a:stretch/>
        </p:blipFill>
        <p:spPr>
          <a:xfrm>
            <a:off x="4871551" y="2305210"/>
            <a:ext cx="2448899" cy="4552790"/>
          </a:xfrm>
          <a:prstGeom prst="rect">
            <a:avLst/>
          </a:prstGeom>
        </p:spPr>
      </p:pic>
      <p:pic>
        <p:nvPicPr>
          <p:cNvPr id="6" name="Picture 5" descr="A close up of bubbles&#10;&#10;Description automatically generated">
            <a:extLst>
              <a:ext uri="{FF2B5EF4-FFF2-40B4-BE49-F238E27FC236}">
                <a16:creationId xmlns:a16="http://schemas.microsoft.com/office/drawing/2014/main" id="{3B1B3750-97DD-25E3-9154-173EFB0D8D68}"/>
              </a:ext>
            </a:extLst>
          </p:cNvPr>
          <p:cNvPicPr>
            <a:picLocks noChangeAspect="1"/>
          </p:cNvPicPr>
          <p:nvPr/>
        </p:nvPicPr>
        <p:blipFill rotWithShape="1">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18F5BDE-D4A4-9BE1-D7D6-07C4E70A45D2}"/>
              </a:ext>
            </a:extLst>
          </p:cNvPr>
          <p:cNvSpPr/>
          <p:nvPr/>
        </p:nvSpPr>
        <p:spPr>
          <a:xfrm>
            <a:off x="0" y="0"/>
            <a:ext cx="12192000" cy="6858000"/>
          </a:xfrm>
          <a:prstGeom prst="rect">
            <a:avLst/>
          </a:prstGeom>
          <a:solidFill>
            <a:schemeClr val="bg1">
              <a:alpha val="579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B5516B-CC2B-ED6B-F7B0-A3E417016569}"/>
              </a:ext>
            </a:extLst>
          </p:cNvPr>
          <p:cNvSpPr/>
          <p:nvPr/>
        </p:nvSpPr>
        <p:spPr>
          <a:xfrm>
            <a:off x="0" y="4181177"/>
            <a:ext cx="12192000" cy="2676824"/>
          </a:xfrm>
          <a:prstGeom prst="rect">
            <a:avLst/>
          </a:prstGeom>
          <a:solidFill>
            <a:srgbClr val="DBA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FB4570F7-1F2A-415B-D018-8C26DB7DB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733" y="1791174"/>
            <a:ext cx="3206412" cy="935203"/>
          </a:xfrm>
          <a:prstGeom prst="rect">
            <a:avLst/>
          </a:prstGeom>
        </p:spPr>
      </p:pic>
      <p:sp>
        <p:nvSpPr>
          <p:cNvPr id="15" name="TextBox 14">
            <a:extLst>
              <a:ext uri="{FF2B5EF4-FFF2-40B4-BE49-F238E27FC236}">
                <a16:creationId xmlns:a16="http://schemas.microsoft.com/office/drawing/2014/main" id="{881D3369-1E18-26AC-7034-14BE65134437}"/>
              </a:ext>
            </a:extLst>
          </p:cNvPr>
          <p:cNvSpPr txBox="1">
            <a:spLocks noChangeArrowheads="1"/>
          </p:cNvSpPr>
          <p:nvPr/>
        </p:nvSpPr>
        <p:spPr bwMode="auto">
          <a:xfrm>
            <a:off x="1689871" y="919098"/>
            <a:ext cx="88122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2000" b="1" dirty="0">
                <a:solidFill>
                  <a:srgbClr val="663F96"/>
                </a:solidFill>
                <a:latin typeface="Raleway" pitchFamily="2" charset="77"/>
              </a:rPr>
              <a:t>Revolutionizes skin health by nurturing its inherent strength at its core.</a:t>
            </a:r>
            <a:endParaRPr lang="en-US" altLang="en-US" sz="2000" b="1" dirty="0">
              <a:solidFill>
                <a:srgbClr val="663F96"/>
              </a:solidFill>
              <a:latin typeface="Raleway" pitchFamily="2" charset="77"/>
            </a:endParaRPr>
          </a:p>
        </p:txBody>
      </p:sp>
      <p:sp>
        <p:nvSpPr>
          <p:cNvPr id="16" name="TextBox 15">
            <a:extLst>
              <a:ext uri="{FF2B5EF4-FFF2-40B4-BE49-F238E27FC236}">
                <a16:creationId xmlns:a16="http://schemas.microsoft.com/office/drawing/2014/main" id="{2FAD0E72-AB15-105E-C85C-07AB6E471215}"/>
              </a:ext>
            </a:extLst>
          </p:cNvPr>
          <p:cNvSpPr txBox="1">
            <a:spLocks noChangeArrowheads="1"/>
          </p:cNvSpPr>
          <p:nvPr/>
        </p:nvSpPr>
        <p:spPr bwMode="auto">
          <a:xfrm>
            <a:off x="1583152" y="3160493"/>
            <a:ext cx="9025696" cy="6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dirty="0" err="1">
                <a:solidFill>
                  <a:srgbClr val="663F96"/>
                </a:solidFill>
              </a:rPr>
              <a:t>Exotop’s</a:t>
            </a:r>
            <a:r>
              <a:rPr lang="en-US" sz="1400" dirty="0">
                <a:solidFill>
                  <a:srgbClr val="663F96"/>
                </a:solidFill>
              </a:rPr>
              <a:t> three exosome combinations maximize each other's synergy, </a:t>
            </a:r>
          </a:p>
          <a:p>
            <a:pPr algn="ctr">
              <a:buNone/>
            </a:pPr>
            <a:r>
              <a:rPr lang="en-US" sz="1400" dirty="0">
                <a:solidFill>
                  <a:srgbClr val="663F96"/>
                </a:solidFill>
              </a:rPr>
              <a:t>It not only supplies nutrients to the skin, but also solves skin problems more effectively.</a:t>
            </a:r>
          </a:p>
        </p:txBody>
      </p:sp>
      <p:sp>
        <p:nvSpPr>
          <p:cNvPr id="2" name="TextBox 1">
            <a:extLst>
              <a:ext uri="{FF2B5EF4-FFF2-40B4-BE49-F238E27FC236}">
                <a16:creationId xmlns:a16="http://schemas.microsoft.com/office/drawing/2014/main" id="{31FD0947-22C7-B725-8979-98C3EF9AB479}"/>
              </a:ext>
            </a:extLst>
          </p:cNvPr>
          <p:cNvSpPr txBox="1">
            <a:spLocks noChangeArrowheads="1"/>
          </p:cNvSpPr>
          <p:nvPr/>
        </p:nvSpPr>
        <p:spPr bwMode="auto">
          <a:xfrm>
            <a:off x="2106353" y="1939781"/>
            <a:ext cx="4755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2000" dirty="0">
                <a:solidFill>
                  <a:srgbClr val="663F96"/>
                </a:solidFill>
                <a:latin typeface="Raleway" pitchFamily="2" charset="77"/>
              </a:rPr>
              <a:t>The Regenerative Skincare Solution</a:t>
            </a:r>
            <a:endParaRPr lang="en-US" altLang="en-US" sz="2000" dirty="0">
              <a:solidFill>
                <a:srgbClr val="663F96"/>
              </a:solidFill>
              <a:latin typeface="Raleway" pitchFamily="2" charset="77"/>
            </a:endParaRPr>
          </a:p>
        </p:txBody>
      </p:sp>
      <p:sp>
        <p:nvSpPr>
          <p:cNvPr id="3" name="TextBox 2">
            <a:extLst>
              <a:ext uri="{FF2B5EF4-FFF2-40B4-BE49-F238E27FC236}">
                <a16:creationId xmlns:a16="http://schemas.microsoft.com/office/drawing/2014/main" id="{04AA3BD1-8014-560F-CAA6-2E9442C8E131}"/>
              </a:ext>
            </a:extLst>
          </p:cNvPr>
          <p:cNvSpPr txBox="1">
            <a:spLocks noChangeArrowheads="1"/>
          </p:cNvSpPr>
          <p:nvPr/>
        </p:nvSpPr>
        <p:spPr bwMode="auto">
          <a:xfrm>
            <a:off x="1840044" y="5928333"/>
            <a:ext cx="151903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dirty="0">
                <a:solidFill>
                  <a:srgbClr val="663F96"/>
                </a:solidFill>
              </a:rPr>
              <a:t>Regeneration Promotion</a:t>
            </a:r>
          </a:p>
        </p:txBody>
      </p:sp>
      <p:pic>
        <p:nvPicPr>
          <p:cNvPr id="5" name="Picture 4">
            <a:extLst>
              <a:ext uri="{FF2B5EF4-FFF2-40B4-BE49-F238E27FC236}">
                <a16:creationId xmlns:a16="http://schemas.microsoft.com/office/drawing/2014/main" id="{A99A41A0-4675-3569-0BB2-DCB87B21B1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59811" y="4708041"/>
            <a:ext cx="1079500" cy="1079500"/>
          </a:xfrm>
          <a:prstGeom prst="rect">
            <a:avLst/>
          </a:prstGeom>
        </p:spPr>
      </p:pic>
      <p:sp>
        <p:nvSpPr>
          <p:cNvPr id="14" name="TextBox 13">
            <a:extLst>
              <a:ext uri="{FF2B5EF4-FFF2-40B4-BE49-F238E27FC236}">
                <a16:creationId xmlns:a16="http://schemas.microsoft.com/office/drawing/2014/main" id="{5EA44016-8DD0-8AED-0C87-DEADC925142B}"/>
              </a:ext>
            </a:extLst>
          </p:cNvPr>
          <p:cNvSpPr txBox="1">
            <a:spLocks noChangeArrowheads="1"/>
          </p:cNvSpPr>
          <p:nvPr/>
        </p:nvSpPr>
        <p:spPr bwMode="auto">
          <a:xfrm>
            <a:off x="3597681" y="5928333"/>
            <a:ext cx="151903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dirty="0">
                <a:solidFill>
                  <a:srgbClr val="663F96"/>
                </a:solidFill>
              </a:rPr>
              <a:t>Skin</a:t>
            </a:r>
            <a:br>
              <a:rPr lang="en-US" sz="1400" dirty="0">
                <a:solidFill>
                  <a:srgbClr val="663F96"/>
                </a:solidFill>
              </a:rPr>
            </a:br>
            <a:r>
              <a:rPr lang="en-US" sz="1400" dirty="0">
                <a:solidFill>
                  <a:srgbClr val="663F96"/>
                </a:solidFill>
              </a:rPr>
              <a:t>Protection</a:t>
            </a:r>
          </a:p>
        </p:txBody>
      </p:sp>
      <p:pic>
        <p:nvPicPr>
          <p:cNvPr id="17" name="Picture 16">
            <a:extLst>
              <a:ext uri="{FF2B5EF4-FFF2-40B4-BE49-F238E27FC236}">
                <a16:creationId xmlns:a16="http://schemas.microsoft.com/office/drawing/2014/main" id="{A3DA475E-D8B0-ACC2-1C2F-374FD426070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7448" y="4708041"/>
            <a:ext cx="1079500" cy="1079500"/>
          </a:xfrm>
          <a:prstGeom prst="rect">
            <a:avLst/>
          </a:prstGeom>
        </p:spPr>
      </p:pic>
      <p:sp>
        <p:nvSpPr>
          <p:cNvPr id="18" name="TextBox 17">
            <a:extLst>
              <a:ext uri="{FF2B5EF4-FFF2-40B4-BE49-F238E27FC236}">
                <a16:creationId xmlns:a16="http://schemas.microsoft.com/office/drawing/2014/main" id="{1E335C46-4C5B-A602-4EE8-329BE85C2F4B}"/>
              </a:ext>
            </a:extLst>
          </p:cNvPr>
          <p:cNvSpPr txBox="1">
            <a:spLocks noChangeArrowheads="1"/>
          </p:cNvSpPr>
          <p:nvPr/>
        </p:nvSpPr>
        <p:spPr bwMode="auto">
          <a:xfrm>
            <a:off x="5355318" y="5928333"/>
            <a:ext cx="151903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dirty="0">
                <a:solidFill>
                  <a:srgbClr val="663F96"/>
                </a:solidFill>
              </a:rPr>
              <a:t>Inflammation</a:t>
            </a:r>
            <a:br>
              <a:rPr lang="en-US" sz="1400" dirty="0">
                <a:solidFill>
                  <a:srgbClr val="663F96"/>
                </a:solidFill>
              </a:rPr>
            </a:br>
            <a:r>
              <a:rPr lang="en-US" sz="1400" dirty="0">
                <a:solidFill>
                  <a:srgbClr val="663F96"/>
                </a:solidFill>
              </a:rPr>
              <a:t>Relief</a:t>
            </a:r>
          </a:p>
        </p:txBody>
      </p:sp>
      <p:pic>
        <p:nvPicPr>
          <p:cNvPr id="19" name="Picture 18">
            <a:extLst>
              <a:ext uri="{FF2B5EF4-FFF2-40B4-BE49-F238E27FC236}">
                <a16:creationId xmlns:a16="http://schemas.microsoft.com/office/drawing/2014/main" id="{093D1C05-C8BF-0A74-B91B-51E4A51FAA1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75085" y="4708041"/>
            <a:ext cx="1079500" cy="1079500"/>
          </a:xfrm>
          <a:prstGeom prst="rect">
            <a:avLst/>
          </a:prstGeom>
        </p:spPr>
      </p:pic>
      <p:sp>
        <p:nvSpPr>
          <p:cNvPr id="20" name="TextBox 19">
            <a:extLst>
              <a:ext uri="{FF2B5EF4-FFF2-40B4-BE49-F238E27FC236}">
                <a16:creationId xmlns:a16="http://schemas.microsoft.com/office/drawing/2014/main" id="{96CC023A-8E90-DEDD-42E7-5BFA9A0BD8B1}"/>
              </a:ext>
            </a:extLst>
          </p:cNvPr>
          <p:cNvSpPr txBox="1">
            <a:spLocks noChangeArrowheads="1"/>
          </p:cNvSpPr>
          <p:nvPr/>
        </p:nvSpPr>
        <p:spPr bwMode="auto">
          <a:xfrm>
            <a:off x="7094120" y="5928333"/>
            <a:ext cx="151903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dirty="0">
                <a:solidFill>
                  <a:srgbClr val="663F96"/>
                </a:solidFill>
              </a:rPr>
              <a:t>Improve</a:t>
            </a:r>
            <a:br>
              <a:rPr lang="en-US" sz="1400" dirty="0">
                <a:solidFill>
                  <a:srgbClr val="663F96"/>
                </a:solidFill>
              </a:rPr>
            </a:br>
            <a:r>
              <a:rPr lang="en-US" sz="1400" dirty="0">
                <a:solidFill>
                  <a:srgbClr val="663F96"/>
                </a:solidFill>
              </a:rPr>
              <a:t>Skin Tone</a:t>
            </a:r>
          </a:p>
        </p:txBody>
      </p:sp>
      <p:pic>
        <p:nvPicPr>
          <p:cNvPr id="21" name="Picture 20">
            <a:extLst>
              <a:ext uri="{FF2B5EF4-FFF2-40B4-BE49-F238E27FC236}">
                <a16:creationId xmlns:a16="http://schemas.microsoft.com/office/drawing/2014/main" id="{2239EE3A-D14B-770C-9910-AD3A22F950E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13887" y="4708041"/>
            <a:ext cx="1079500" cy="1079500"/>
          </a:xfrm>
          <a:prstGeom prst="rect">
            <a:avLst/>
          </a:prstGeom>
        </p:spPr>
      </p:pic>
      <p:sp>
        <p:nvSpPr>
          <p:cNvPr id="22" name="TextBox 21">
            <a:extLst>
              <a:ext uri="{FF2B5EF4-FFF2-40B4-BE49-F238E27FC236}">
                <a16:creationId xmlns:a16="http://schemas.microsoft.com/office/drawing/2014/main" id="{2B4455E5-FA00-299D-9FEF-23FDB7DC248E}"/>
              </a:ext>
            </a:extLst>
          </p:cNvPr>
          <p:cNvSpPr txBox="1">
            <a:spLocks noChangeArrowheads="1"/>
          </p:cNvSpPr>
          <p:nvPr/>
        </p:nvSpPr>
        <p:spPr bwMode="auto">
          <a:xfrm>
            <a:off x="8832922" y="5928333"/>
            <a:ext cx="1519034"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dirty="0">
                <a:solidFill>
                  <a:srgbClr val="663F96"/>
                </a:solidFill>
              </a:rPr>
              <a:t>Hydration</a:t>
            </a:r>
          </a:p>
        </p:txBody>
      </p:sp>
      <p:pic>
        <p:nvPicPr>
          <p:cNvPr id="23" name="Picture 22" descr="A purple circle with a black background and a drop of blood&#10;&#10;Description automatically generated">
            <a:extLst>
              <a:ext uri="{FF2B5EF4-FFF2-40B4-BE49-F238E27FC236}">
                <a16:creationId xmlns:a16="http://schemas.microsoft.com/office/drawing/2014/main" id="{7BBEFEB0-110A-D0D5-0A0F-CD30A6F162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2689" y="4708041"/>
            <a:ext cx="1079500" cy="1079500"/>
          </a:xfrm>
          <a:prstGeom prst="rect">
            <a:avLst/>
          </a:prstGeom>
        </p:spPr>
      </p:pic>
    </p:spTree>
    <p:extLst>
      <p:ext uri="{BB962C8B-B14F-4D97-AF65-F5344CB8AC3E}">
        <p14:creationId xmlns:p14="http://schemas.microsoft.com/office/powerpoint/2010/main" val="10476603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2" grpId="0"/>
      <p:bldP spid="3" grpId="0"/>
      <p:bldP spid="14" grpId="0"/>
      <p:bldP spid="18" grpId="0"/>
      <p:bldP spid="20"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8946CDE-6C83-B5FA-AD9D-9C5B19FB9149}"/>
              </a:ext>
            </a:extLst>
          </p:cNvPr>
          <p:cNvSpPr/>
          <p:nvPr/>
        </p:nvSpPr>
        <p:spPr>
          <a:xfrm>
            <a:off x="6096000" y="2059093"/>
            <a:ext cx="6096000" cy="4798907"/>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Rectangle 6">
            <a:extLst>
              <a:ext uri="{FF2B5EF4-FFF2-40B4-BE49-F238E27FC236}">
                <a16:creationId xmlns:a16="http://schemas.microsoft.com/office/drawing/2014/main" id="{89B5516B-CC2B-ED6B-F7B0-A3E417016569}"/>
              </a:ext>
            </a:extLst>
          </p:cNvPr>
          <p:cNvSpPr/>
          <p:nvPr/>
        </p:nvSpPr>
        <p:spPr>
          <a:xfrm>
            <a:off x="1" y="2059093"/>
            <a:ext cx="6096000" cy="4798907"/>
          </a:xfrm>
          <a:prstGeom prst="rect">
            <a:avLst/>
          </a:prstGeom>
          <a:solidFill>
            <a:srgbClr val="ABD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FB4570F7-1F2A-415B-D018-8C26DB7DB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38" y="741146"/>
            <a:ext cx="3206412" cy="935203"/>
          </a:xfrm>
          <a:prstGeom prst="rect">
            <a:avLst/>
          </a:prstGeom>
        </p:spPr>
      </p:pic>
      <p:sp>
        <p:nvSpPr>
          <p:cNvPr id="16" name="TextBox 15">
            <a:extLst>
              <a:ext uri="{FF2B5EF4-FFF2-40B4-BE49-F238E27FC236}">
                <a16:creationId xmlns:a16="http://schemas.microsoft.com/office/drawing/2014/main" id="{2FAD0E72-AB15-105E-C85C-07AB6E471215}"/>
              </a:ext>
            </a:extLst>
          </p:cNvPr>
          <p:cNvSpPr txBox="1">
            <a:spLocks noChangeArrowheads="1"/>
          </p:cNvSpPr>
          <p:nvPr/>
        </p:nvSpPr>
        <p:spPr bwMode="auto">
          <a:xfrm>
            <a:off x="1971039" y="2786326"/>
            <a:ext cx="3637281" cy="129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1400" b="1" dirty="0">
                <a:solidFill>
                  <a:srgbClr val="311E49"/>
                </a:solidFill>
              </a:rPr>
              <a:t>Contains Three Types of Exosomes</a:t>
            </a:r>
          </a:p>
          <a:p>
            <a:pPr>
              <a:lnSpc>
                <a:spcPct val="100000"/>
              </a:lnSpc>
              <a:buNone/>
            </a:pPr>
            <a:r>
              <a:rPr lang="en-US" sz="1400" dirty="0" err="1">
                <a:solidFill>
                  <a:srgbClr val="663F96"/>
                </a:solidFill>
              </a:rPr>
              <a:t>Exotop</a:t>
            </a:r>
            <a:r>
              <a:rPr lang="en-US" sz="1400" dirty="0">
                <a:solidFill>
                  <a:srgbClr val="663F96"/>
                </a:solidFill>
              </a:rPr>
              <a:t> contains a special combination of three exosomes, so it is more effective for skin regeneration, inflammation relief, and whitening.</a:t>
            </a:r>
          </a:p>
        </p:txBody>
      </p:sp>
      <p:sp>
        <p:nvSpPr>
          <p:cNvPr id="2" name="TextBox 1">
            <a:extLst>
              <a:ext uri="{FF2B5EF4-FFF2-40B4-BE49-F238E27FC236}">
                <a16:creationId xmlns:a16="http://schemas.microsoft.com/office/drawing/2014/main" id="{31FD0947-22C7-B725-8979-98C3EF9AB479}"/>
              </a:ext>
            </a:extLst>
          </p:cNvPr>
          <p:cNvSpPr txBox="1">
            <a:spLocks noChangeArrowheads="1"/>
          </p:cNvSpPr>
          <p:nvPr/>
        </p:nvSpPr>
        <p:spPr bwMode="auto">
          <a:xfrm>
            <a:off x="3699311" y="971193"/>
            <a:ext cx="4755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2000" dirty="0">
                <a:solidFill>
                  <a:srgbClr val="663F96"/>
                </a:solidFill>
                <a:latin typeface="Raleway" pitchFamily="2" charset="77"/>
              </a:rPr>
              <a:t>The Regenerative Skincare Solution</a:t>
            </a:r>
            <a:endParaRPr lang="en-US" altLang="en-US" sz="2000" dirty="0">
              <a:solidFill>
                <a:srgbClr val="663F96"/>
              </a:solidFill>
              <a:latin typeface="Raleway" pitchFamily="2" charset="77"/>
            </a:endParaRPr>
          </a:p>
        </p:txBody>
      </p:sp>
      <p:pic>
        <p:nvPicPr>
          <p:cNvPr id="9" name="Picture 8" descr="A purple circle with a paper with a seal&#10;&#10;Description automatically generated">
            <a:extLst>
              <a:ext uri="{FF2B5EF4-FFF2-40B4-BE49-F238E27FC236}">
                <a16:creationId xmlns:a16="http://schemas.microsoft.com/office/drawing/2014/main" id="{92DD2818-184B-E82D-3219-74C14F5CF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23" y="2965450"/>
            <a:ext cx="927100" cy="927100"/>
          </a:xfrm>
          <a:prstGeom prst="rect">
            <a:avLst/>
          </a:prstGeom>
        </p:spPr>
      </p:pic>
      <p:pic>
        <p:nvPicPr>
          <p:cNvPr id="11" name="Picture 10" descr="A purple circle with a hand and a shield&#10;&#10;Description automatically generated">
            <a:extLst>
              <a:ext uri="{FF2B5EF4-FFF2-40B4-BE49-F238E27FC236}">
                <a16:creationId xmlns:a16="http://schemas.microsoft.com/office/drawing/2014/main" id="{26D6DCED-66F5-9AE6-56C2-9D4CB018C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23" y="4775675"/>
            <a:ext cx="927100" cy="927100"/>
          </a:xfrm>
          <a:prstGeom prst="rect">
            <a:avLst/>
          </a:prstGeom>
        </p:spPr>
      </p:pic>
      <p:pic>
        <p:nvPicPr>
          <p:cNvPr id="25" name="Picture 24" descr="A purple circle with a syringe and a needle&#10;&#10;Description automatically generated">
            <a:extLst>
              <a:ext uri="{FF2B5EF4-FFF2-40B4-BE49-F238E27FC236}">
                <a16:creationId xmlns:a16="http://schemas.microsoft.com/office/drawing/2014/main" id="{44C2317A-70C0-2A79-8867-7E052FC56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056" y="2965450"/>
            <a:ext cx="927100" cy="927100"/>
          </a:xfrm>
          <a:prstGeom prst="rect">
            <a:avLst/>
          </a:prstGeom>
        </p:spPr>
      </p:pic>
      <p:pic>
        <p:nvPicPr>
          <p:cNvPr id="27" name="Picture 26" descr="A purple circle with a shield and a plus inside&#10;&#10;Description automatically generated">
            <a:extLst>
              <a:ext uri="{FF2B5EF4-FFF2-40B4-BE49-F238E27FC236}">
                <a16:creationId xmlns:a16="http://schemas.microsoft.com/office/drawing/2014/main" id="{5A1AE7CE-5739-8506-FEA4-9A62AFF9E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056" y="4775674"/>
            <a:ext cx="927100" cy="927100"/>
          </a:xfrm>
          <a:prstGeom prst="rect">
            <a:avLst/>
          </a:prstGeom>
        </p:spPr>
      </p:pic>
      <p:sp>
        <p:nvSpPr>
          <p:cNvPr id="28" name="TextBox 27">
            <a:extLst>
              <a:ext uri="{FF2B5EF4-FFF2-40B4-BE49-F238E27FC236}">
                <a16:creationId xmlns:a16="http://schemas.microsoft.com/office/drawing/2014/main" id="{75A8EBA3-506E-0FF6-0356-490A547C8A3C}"/>
              </a:ext>
            </a:extLst>
          </p:cNvPr>
          <p:cNvSpPr txBox="1">
            <a:spLocks noChangeArrowheads="1"/>
          </p:cNvSpPr>
          <p:nvPr/>
        </p:nvSpPr>
        <p:spPr bwMode="auto">
          <a:xfrm>
            <a:off x="1971039" y="4590329"/>
            <a:ext cx="3637281" cy="172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1400" b="1" dirty="0">
                <a:solidFill>
                  <a:srgbClr val="311E49"/>
                </a:solidFill>
              </a:rPr>
              <a:t>Manufactured in Class 100 Facility</a:t>
            </a:r>
          </a:p>
          <a:p>
            <a:pPr>
              <a:lnSpc>
                <a:spcPct val="100000"/>
              </a:lnSpc>
              <a:buNone/>
            </a:pPr>
            <a:r>
              <a:rPr lang="en-US" sz="1400" dirty="0">
                <a:solidFill>
                  <a:srgbClr val="663F96"/>
                </a:solidFill>
              </a:rPr>
              <a:t>It does not contain antibiotics and preservatives as it is manufactured in a facility that is close to sterile and contains less than 100 particles with a particle size of 0.5㎛ or more and less than 0.1 bacteria in 1 ft3 (28.4ℓ) of air.</a:t>
            </a:r>
          </a:p>
        </p:txBody>
      </p:sp>
      <p:sp>
        <p:nvSpPr>
          <p:cNvPr id="29" name="TextBox 28">
            <a:extLst>
              <a:ext uri="{FF2B5EF4-FFF2-40B4-BE49-F238E27FC236}">
                <a16:creationId xmlns:a16="http://schemas.microsoft.com/office/drawing/2014/main" id="{061DE62D-089F-8D23-C1DA-6CF8D5CCFD26}"/>
              </a:ext>
            </a:extLst>
          </p:cNvPr>
          <p:cNvSpPr txBox="1">
            <a:spLocks noChangeArrowheads="1"/>
          </p:cNvSpPr>
          <p:nvPr/>
        </p:nvSpPr>
        <p:spPr bwMode="auto">
          <a:xfrm>
            <a:off x="7931572" y="2786326"/>
            <a:ext cx="3637281" cy="14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1400" b="1" dirty="0">
                <a:solidFill>
                  <a:srgbClr val="311E49"/>
                </a:solidFill>
              </a:rPr>
              <a:t>Independent Clinical Trials</a:t>
            </a:r>
          </a:p>
          <a:p>
            <a:pPr>
              <a:buNone/>
            </a:pPr>
            <a:r>
              <a:rPr lang="en-US" sz="1400" dirty="0">
                <a:solidFill>
                  <a:srgbClr val="663F96"/>
                </a:solidFill>
              </a:rPr>
              <a:t>By merging with the ‘Korea Dermatological Research Institute’ and conducting human body application tests on its own, safer and more stable products can be used with confidence.</a:t>
            </a:r>
          </a:p>
        </p:txBody>
      </p:sp>
      <p:sp>
        <p:nvSpPr>
          <p:cNvPr id="32" name="TextBox 31">
            <a:extLst>
              <a:ext uri="{FF2B5EF4-FFF2-40B4-BE49-F238E27FC236}">
                <a16:creationId xmlns:a16="http://schemas.microsoft.com/office/drawing/2014/main" id="{A7502724-1D63-6F28-0B64-B5F1711F4B1D}"/>
              </a:ext>
            </a:extLst>
          </p:cNvPr>
          <p:cNvSpPr txBox="1">
            <a:spLocks noChangeArrowheads="1"/>
          </p:cNvSpPr>
          <p:nvPr/>
        </p:nvSpPr>
        <p:spPr bwMode="auto">
          <a:xfrm>
            <a:off x="7931572" y="4590329"/>
            <a:ext cx="3637281" cy="213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1400" b="1" dirty="0">
                <a:solidFill>
                  <a:srgbClr val="311E49"/>
                </a:solidFill>
              </a:rPr>
              <a:t>Safe Manufacturing</a:t>
            </a:r>
          </a:p>
          <a:p>
            <a:pPr>
              <a:buNone/>
            </a:pPr>
            <a:r>
              <a:rPr lang="en-US" sz="1400" dirty="0">
                <a:solidFill>
                  <a:srgbClr val="663F96"/>
                </a:solidFill>
              </a:rPr>
              <a:t>We do not use animal-derived substances (FBS) or antibiotics in the process of culturing stem cells and producing exosome. From raw materials to finished products, it passes various microbiological tests and is supplied in an aseptic state.</a:t>
            </a:r>
          </a:p>
          <a:p>
            <a:pPr>
              <a:lnSpc>
                <a:spcPct val="100000"/>
              </a:lnSpc>
              <a:buNone/>
            </a:pPr>
            <a:endParaRPr lang="en-US" sz="1400" dirty="0">
              <a:solidFill>
                <a:srgbClr val="663F96"/>
              </a:solidFill>
            </a:endParaRPr>
          </a:p>
        </p:txBody>
      </p:sp>
    </p:spTree>
    <p:extLst>
      <p:ext uri="{BB962C8B-B14F-4D97-AF65-F5344CB8AC3E}">
        <p14:creationId xmlns:p14="http://schemas.microsoft.com/office/powerpoint/2010/main" val="1264773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anim calcmode="lin" valueType="num">
                                      <p:cBhvr>
                                        <p:cTn id="36" dur="500" fill="hold"/>
                                        <p:tgtEl>
                                          <p:spTgt spid="32"/>
                                        </p:tgtEl>
                                        <p:attrNameLst>
                                          <p:attrName>ppt_x</p:attrName>
                                        </p:attrNameLst>
                                      </p:cBhvr>
                                      <p:tavLst>
                                        <p:tav tm="0">
                                          <p:val>
                                            <p:strVal val="#ppt_x"/>
                                          </p:val>
                                        </p:tav>
                                        <p:tav tm="100000">
                                          <p:val>
                                            <p:strVal val="#ppt_x"/>
                                          </p:val>
                                        </p:tav>
                                      </p:tavLst>
                                    </p:anim>
                                    <p:anim calcmode="lin" valueType="num">
                                      <p:cBhvr>
                                        <p:cTn id="37" dur="500" fill="hold"/>
                                        <p:tgtEl>
                                          <p:spTgt spid="32"/>
                                        </p:tgtEl>
                                        <p:attrNameLst>
                                          <p:attrName>ppt_y</p:attrName>
                                        </p:attrNameLst>
                                      </p:cBhvr>
                                      <p:tavLst>
                                        <p:tav tm="0">
                                          <p:val>
                                            <p:strVal val="#ppt_y+.1"/>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0-#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7" grpId="0" animBg="1"/>
      <p:bldP spid="16" grpId="0"/>
      <p:bldP spid="2" grpId="0"/>
      <p:bldP spid="28" grpId="0"/>
      <p:bldP spid="29" grpId="0"/>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6D68EE-24A3-E506-A235-99366B05796D}"/>
              </a:ext>
            </a:extLst>
          </p:cNvPr>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5" name="Picture 4" descr="A purple drop of water on a black background&#10;&#10;Description automatically generated">
            <a:extLst>
              <a:ext uri="{FF2B5EF4-FFF2-40B4-BE49-F238E27FC236}">
                <a16:creationId xmlns:a16="http://schemas.microsoft.com/office/drawing/2014/main" id="{191BC7F9-CF6F-14D5-C3CF-69FB123BF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196" y="1139951"/>
            <a:ext cx="4853608" cy="2993138"/>
          </a:xfrm>
          <a:prstGeom prst="rect">
            <a:avLst/>
          </a:prstGeom>
        </p:spPr>
      </p:pic>
      <p:sp>
        <p:nvSpPr>
          <p:cNvPr id="7" name="TextBox 6">
            <a:extLst>
              <a:ext uri="{FF2B5EF4-FFF2-40B4-BE49-F238E27FC236}">
                <a16:creationId xmlns:a16="http://schemas.microsoft.com/office/drawing/2014/main" id="{D4B14E98-2615-342C-CA60-2CB03AF8FEFA}"/>
              </a:ext>
            </a:extLst>
          </p:cNvPr>
          <p:cNvSpPr txBox="1">
            <a:spLocks noChangeArrowheads="1"/>
          </p:cNvSpPr>
          <p:nvPr/>
        </p:nvSpPr>
        <p:spPr bwMode="auto">
          <a:xfrm>
            <a:off x="1583152" y="6199569"/>
            <a:ext cx="902569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dirty="0">
                <a:solidFill>
                  <a:schemeClr val="bg1"/>
                </a:solidFill>
              </a:rPr>
              <a:t>Copyright 2023   |   </a:t>
            </a:r>
            <a:r>
              <a:rPr lang="en-US" sz="1400" dirty="0" err="1">
                <a:solidFill>
                  <a:schemeClr val="bg1"/>
                </a:solidFill>
              </a:rPr>
              <a:t>Exotop</a:t>
            </a:r>
            <a:r>
              <a:rPr lang="en-US" sz="1400" dirty="0">
                <a:solidFill>
                  <a:schemeClr val="bg1"/>
                </a:solidFill>
              </a:rPr>
              <a:t>™   |   All rights reserved.</a:t>
            </a:r>
          </a:p>
        </p:txBody>
      </p:sp>
    </p:spTree>
    <p:extLst>
      <p:ext uri="{BB962C8B-B14F-4D97-AF65-F5344CB8AC3E}">
        <p14:creationId xmlns:p14="http://schemas.microsoft.com/office/powerpoint/2010/main" val="2735917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444F80-8537-5902-A259-43113D202DAD}"/>
              </a:ext>
            </a:extLst>
          </p:cNvPr>
          <p:cNvSpPr/>
          <p:nvPr/>
        </p:nvSpPr>
        <p:spPr>
          <a:xfrm>
            <a:off x="0" y="3132667"/>
            <a:ext cx="12192000" cy="3725334"/>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13" name="Rectangle 12">
            <a:extLst>
              <a:ext uri="{FF2B5EF4-FFF2-40B4-BE49-F238E27FC236}">
                <a16:creationId xmlns:a16="http://schemas.microsoft.com/office/drawing/2014/main" id="{F694AB1E-CFAB-3677-7F10-E190E8A9245B}"/>
              </a:ext>
            </a:extLst>
          </p:cNvPr>
          <p:cNvSpPr/>
          <p:nvPr/>
        </p:nvSpPr>
        <p:spPr>
          <a:xfrm>
            <a:off x="4784725" y="1181100"/>
            <a:ext cx="7407275" cy="2100583"/>
          </a:xfrm>
          <a:prstGeom prst="rect">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1" name="TextBox 20">
            <a:extLst>
              <a:ext uri="{FF2B5EF4-FFF2-40B4-BE49-F238E27FC236}">
                <a16:creationId xmlns:a16="http://schemas.microsoft.com/office/drawing/2014/main" id="{EEC92247-0C4F-0DA8-36E5-FE2C726F48D4}"/>
              </a:ext>
            </a:extLst>
          </p:cNvPr>
          <p:cNvSpPr txBox="1">
            <a:spLocks noChangeArrowheads="1"/>
          </p:cNvSpPr>
          <p:nvPr/>
        </p:nvSpPr>
        <p:spPr bwMode="auto">
          <a:xfrm>
            <a:off x="723384" y="4182874"/>
            <a:ext cx="5017015" cy="212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50000"/>
              </a:lnSpc>
            </a:pPr>
            <a:r>
              <a:rPr lang="en-US" sz="1400" dirty="0">
                <a:latin typeface="Raleway" pitchFamily="2" charset="77"/>
              </a:rPr>
              <a:t>Contains about 250 kinds of growth factors to promote various cell division, growth and differentiation</a:t>
            </a:r>
          </a:p>
          <a:p>
            <a:pPr marL="285750" indent="-285750">
              <a:lnSpc>
                <a:spcPct val="150000"/>
              </a:lnSpc>
            </a:pPr>
            <a:r>
              <a:rPr lang="en-US" sz="1400" dirty="0">
                <a:latin typeface="Raleway" pitchFamily="2" charset="77"/>
              </a:rPr>
              <a:t>Contains exosomes</a:t>
            </a:r>
            <a:br>
              <a:rPr lang="en-US" sz="1400" dirty="0">
                <a:latin typeface="Raleway" pitchFamily="2" charset="77"/>
              </a:rPr>
            </a:br>
            <a:r>
              <a:rPr lang="en-US" sz="1400" dirty="0">
                <a:latin typeface="Raleway" pitchFamily="2" charset="77"/>
              </a:rPr>
              <a:t>- Only 0.1% of stem cell culture medium exists</a:t>
            </a:r>
            <a:br>
              <a:rPr lang="en-US" sz="1400" dirty="0">
                <a:latin typeface="Raleway" pitchFamily="2" charset="77"/>
              </a:rPr>
            </a:br>
            <a:r>
              <a:rPr lang="en-US" sz="1400" dirty="0">
                <a:latin typeface="Raleway" pitchFamily="2" charset="77"/>
              </a:rPr>
              <a:t>- Nano vesicles with a size of 50-200 nm, containing various genetic information materials within cell</a:t>
            </a:r>
          </a:p>
        </p:txBody>
      </p:sp>
      <p:pic>
        <p:nvPicPr>
          <p:cNvPr id="6" name="Picture 5" descr="A purple dna model&#10;&#10;Description automatically generated">
            <a:extLst>
              <a:ext uri="{FF2B5EF4-FFF2-40B4-BE49-F238E27FC236}">
                <a16:creationId xmlns:a16="http://schemas.microsoft.com/office/drawing/2014/main" id="{0A70D451-4CC1-64C2-A038-75B4E1F59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46" y="-19582"/>
            <a:ext cx="4134381" cy="4134381"/>
          </a:xfrm>
          <a:prstGeom prst="rect">
            <a:avLst/>
          </a:prstGeom>
        </p:spPr>
      </p:pic>
      <p:sp>
        <p:nvSpPr>
          <p:cNvPr id="22" name="Title 21">
            <a:extLst>
              <a:ext uri="{FF2B5EF4-FFF2-40B4-BE49-F238E27FC236}">
                <a16:creationId xmlns:a16="http://schemas.microsoft.com/office/drawing/2014/main" id="{23C82560-C1AE-8A53-843E-BE070AF52792}"/>
              </a:ext>
            </a:extLst>
          </p:cNvPr>
          <p:cNvSpPr>
            <a:spLocks noGrp="1" noChangeArrowheads="1"/>
          </p:cNvSpPr>
          <p:nvPr>
            <p:ph type="title"/>
          </p:nvPr>
        </p:nvSpPr>
        <p:spPr>
          <a:xfrm>
            <a:off x="5257801" y="1514475"/>
            <a:ext cx="5401732" cy="882650"/>
          </a:xfrm>
        </p:spPr>
        <p:txBody>
          <a:bodyPr/>
          <a:lstStyle/>
          <a:p>
            <a:r>
              <a:rPr lang="en-US" sz="3600" dirty="0"/>
              <a:t>Adipose-Derived </a:t>
            </a:r>
            <a:br>
              <a:rPr lang="en-US" sz="3600" dirty="0"/>
            </a:br>
            <a:r>
              <a:rPr lang="en-US" sz="3600" dirty="0"/>
              <a:t>Stem Cell Exosome</a:t>
            </a:r>
          </a:p>
        </p:txBody>
      </p:sp>
      <p:sp>
        <p:nvSpPr>
          <p:cNvPr id="3" name="Title 21">
            <a:extLst>
              <a:ext uri="{FF2B5EF4-FFF2-40B4-BE49-F238E27FC236}">
                <a16:creationId xmlns:a16="http://schemas.microsoft.com/office/drawing/2014/main" id="{7C576155-6C01-D96C-27A7-B38BD914B62A}"/>
              </a:ext>
            </a:extLst>
          </p:cNvPr>
          <p:cNvSpPr txBox="1">
            <a:spLocks noChangeArrowheads="1"/>
          </p:cNvSpPr>
          <p:nvPr/>
        </p:nvSpPr>
        <p:spPr bwMode="auto">
          <a:xfrm>
            <a:off x="5257801" y="2538941"/>
            <a:ext cx="5401732" cy="52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r>
              <a:rPr lang="en-US" sz="1400" b="0" dirty="0">
                <a:solidFill>
                  <a:srgbClr val="501A73"/>
                </a:solidFill>
                <a:latin typeface="Gotham Book" panose="02000603040000090004" pitchFamily="2" charset="77"/>
              </a:rPr>
              <a:t>It contains about 250 kinds of growth factors, so it promotes various cell division, growth and differentiation</a:t>
            </a:r>
          </a:p>
        </p:txBody>
      </p:sp>
      <p:sp>
        <p:nvSpPr>
          <p:cNvPr id="9" name="TextBox 8">
            <a:extLst>
              <a:ext uri="{FF2B5EF4-FFF2-40B4-BE49-F238E27FC236}">
                <a16:creationId xmlns:a16="http://schemas.microsoft.com/office/drawing/2014/main" id="{B63B8FE1-9B02-F226-A925-B049D7F6C102}"/>
              </a:ext>
            </a:extLst>
          </p:cNvPr>
          <p:cNvSpPr txBox="1">
            <a:spLocks noChangeArrowheads="1"/>
          </p:cNvSpPr>
          <p:nvPr/>
        </p:nvSpPr>
        <p:spPr bwMode="auto">
          <a:xfrm>
            <a:off x="6218251" y="4182874"/>
            <a:ext cx="4793192" cy="167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50000"/>
              </a:lnSpc>
            </a:pPr>
            <a:r>
              <a:rPr lang="en-US" sz="1400" dirty="0">
                <a:latin typeface="Raleway" pitchFamily="2" charset="77"/>
              </a:rPr>
              <a:t>Contains cytokines</a:t>
            </a:r>
            <a:br>
              <a:rPr lang="en-US" sz="1400" dirty="0">
                <a:latin typeface="Raleway" pitchFamily="2" charset="77"/>
              </a:rPr>
            </a:br>
            <a:r>
              <a:rPr lang="en-US" sz="1400" dirty="0">
                <a:latin typeface="Raleway" pitchFamily="2" charset="77"/>
              </a:rPr>
              <a:t>- One of the peptides as a glycoprotein that acts as a signal substance in the body</a:t>
            </a:r>
            <a:br>
              <a:rPr lang="en-US" sz="1400" dirty="0">
                <a:latin typeface="Raleway" pitchFamily="2" charset="77"/>
              </a:rPr>
            </a:br>
            <a:r>
              <a:rPr lang="en-US" sz="1400" dirty="0">
                <a:latin typeface="Raleway" pitchFamily="2" charset="77"/>
              </a:rPr>
              <a:t>- Combines with receptors of target cells to express various activation mechanisms within cells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 presetClass="entr" presetSubtype="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21" grpId="0"/>
      <p:bldP spid="22" grpId="0"/>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444F80-8537-5902-A259-43113D202DAD}"/>
              </a:ext>
            </a:extLst>
          </p:cNvPr>
          <p:cNvSpPr/>
          <p:nvPr/>
        </p:nvSpPr>
        <p:spPr>
          <a:xfrm>
            <a:off x="0" y="3132667"/>
            <a:ext cx="12192000" cy="3725334"/>
          </a:xfrm>
          <a:prstGeom prst="rect">
            <a:avLst/>
          </a:prstGeom>
          <a:solidFill>
            <a:srgbClr val="DBA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6" name="Picture 5" descr="A purple dna model&#10;&#10;Description automatically generated">
            <a:extLst>
              <a:ext uri="{FF2B5EF4-FFF2-40B4-BE49-F238E27FC236}">
                <a16:creationId xmlns:a16="http://schemas.microsoft.com/office/drawing/2014/main" id="{0A70D451-4CC1-64C2-A038-75B4E1F59522}"/>
              </a:ext>
            </a:extLst>
          </p:cNvPr>
          <p:cNvPicPr>
            <a:picLocks noChangeAspect="1"/>
          </p:cNvPicPr>
          <p:nvPr/>
        </p:nvPicPr>
        <p:blipFill rotWithShape="1">
          <a:blip r:embed="rId2">
            <a:extLst>
              <a:ext uri="{28A0092B-C50C-407E-A947-70E740481C1C}">
                <a14:useLocalDpi xmlns:a14="http://schemas.microsoft.com/office/drawing/2010/main" val="0"/>
              </a:ext>
            </a:extLst>
          </a:blip>
          <a:srcRect l="25749" r="25261" b="21347"/>
          <a:stretch/>
        </p:blipFill>
        <p:spPr>
          <a:xfrm rot="5400000">
            <a:off x="902229" y="-72495"/>
            <a:ext cx="2980265" cy="4784725"/>
          </a:xfrm>
          <a:prstGeom prst="rect">
            <a:avLst/>
          </a:prstGeom>
        </p:spPr>
      </p:pic>
      <p:sp>
        <p:nvSpPr>
          <p:cNvPr id="10" name="Rectangle 9">
            <a:extLst>
              <a:ext uri="{FF2B5EF4-FFF2-40B4-BE49-F238E27FC236}">
                <a16:creationId xmlns:a16="http://schemas.microsoft.com/office/drawing/2014/main" id="{BBF08EED-29E6-A514-00A4-B62ECAD7B7EC}"/>
              </a:ext>
            </a:extLst>
          </p:cNvPr>
          <p:cNvSpPr/>
          <p:nvPr/>
        </p:nvSpPr>
        <p:spPr>
          <a:xfrm>
            <a:off x="4784725" y="1181100"/>
            <a:ext cx="7407275" cy="2100583"/>
          </a:xfrm>
          <a:prstGeom prst="rect">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2" name="Title 21">
            <a:extLst>
              <a:ext uri="{FF2B5EF4-FFF2-40B4-BE49-F238E27FC236}">
                <a16:creationId xmlns:a16="http://schemas.microsoft.com/office/drawing/2014/main" id="{23C82560-C1AE-8A53-843E-BE070AF52792}"/>
              </a:ext>
            </a:extLst>
          </p:cNvPr>
          <p:cNvSpPr>
            <a:spLocks noGrp="1" noChangeArrowheads="1"/>
          </p:cNvSpPr>
          <p:nvPr>
            <p:ph type="title"/>
          </p:nvPr>
        </p:nvSpPr>
        <p:spPr>
          <a:xfrm>
            <a:off x="5257801" y="1514475"/>
            <a:ext cx="5401732" cy="882650"/>
          </a:xfrm>
        </p:spPr>
        <p:txBody>
          <a:bodyPr/>
          <a:lstStyle/>
          <a:p>
            <a:r>
              <a:rPr lang="en-US" sz="3600" dirty="0"/>
              <a:t>Adipose-Derived </a:t>
            </a:r>
            <a:br>
              <a:rPr lang="en-US" sz="3600" dirty="0"/>
            </a:br>
            <a:r>
              <a:rPr lang="en-US" sz="3600" dirty="0"/>
              <a:t>Stem Cell Exosome</a:t>
            </a:r>
          </a:p>
        </p:txBody>
      </p:sp>
      <p:sp>
        <p:nvSpPr>
          <p:cNvPr id="3" name="Title 21">
            <a:extLst>
              <a:ext uri="{FF2B5EF4-FFF2-40B4-BE49-F238E27FC236}">
                <a16:creationId xmlns:a16="http://schemas.microsoft.com/office/drawing/2014/main" id="{7C576155-6C01-D96C-27A7-B38BD914B62A}"/>
              </a:ext>
            </a:extLst>
          </p:cNvPr>
          <p:cNvSpPr txBox="1">
            <a:spLocks noChangeArrowheads="1"/>
          </p:cNvSpPr>
          <p:nvPr/>
        </p:nvSpPr>
        <p:spPr bwMode="auto">
          <a:xfrm>
            <a:off x="5257801" y="2538941"/>
            <a:ext cx="5401732" cy="52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r>
              <a:rPr lang="en-US" sz="1400" b="0" dirty="0">
                <a:solidFill>
                  <a:srgbClr val="501A73"/>
                </a:solidFill>
                <a:latin typeface="Gotham Book" panose="02000603040000090004" pitchFamily="2" charset="77"/>
              </a:rPr>
              <a:t>It contains about 250 kinds of growth factors, so it promotes various cell division, growth and differentiation</a:t>
            </a:r>
          </a:p>
        </p:txBody>
      </p:sp>
      <p:sp>
        <p:nvSpPr>
          <p:cNvPr id="21" name="TextBox 20">
            <a:extLst>
              <a:ext uri="{FF2B5EF4-FFF2-40B4-BE49-F238E27FC236}">
                <a16:creationId xmlns:a16="http://schemas.microsoft.com/office/drawing/2014/main" id="{EEC92247-0C4F-0DA8-36E5-FE2C726F48D4}"/>
              </a:ext>
            </a:extLst>
          </p:cNvPr>
          <p:cNvSpPr txBox="1">
            <a:spLocks noChangeArrowheads="1"/>
          </p:cNvSpPr>
          <p:nvPr/>
        </p:nvSpPr>
        <p:spPr bwMode="auto">
          <a:xfrm>
            <a:off x="723384" y="3492651"/>
            <a:ext cx="6083303" cy="45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800" b="1" dirty="0">
                <a:latin typeface="Raleway" pitchFamily="2" charset="77"/>
              </a:rPr>
              <a:t>01</a:t>
            </a:r>
            <a:r>
              <a:rPr lang="en-US" sz="1400" dirty="0">
                <a:latin typeface="Raleway" pitchFamily="2" charset="77"/>
              </a:rPr>
              <a:t> Obtaining adipose tissue and securing adipose-derived stem cells</a:t>
            </a:r>
          </a:p>
        </p:txBody>
      </p:sp>
      <p:sp>
        <p:nvSpPr>
          <p:cNvPr id="9" name="TextBox 8">
            <a:extLst>
              <a:ext uri="{FF2B5EF4-FFF2-40B4-BE49-F238E27FC236}">
                <a16:creationId xmlns:a16="http://schemas.microsoft.com/office/drawing/2014/main" id="{B63B8FE1-9B02-F226-A925-B049D7F6C102}"/>
              </a:ext>
            </a:extLst>
          </p:cNvPr>
          <p:cNvSpPr txBox="1">
            <a:spLocks noChangeArrowheads="1"/>
          </p:cNvSpPr>
          <p:nvPr/>
        </p:nvSpPr>
        <p:spPr bwMode="auto">
          <a:xfrm>
            <a:off x="7530071" y="3927664"/>
            <a:ext cx="4204729" cy="245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spcAft>
                <a:spcPts val="600"/>
              </a:spcAft>
            </a:pPr>
            <a:r>
              <a:rPr lang="en-US" sz="1400" dirty="0">
                <a:latin typeface="Raleway" pitchFamily="2" charset="77"/>
              </a:rPr>
              <a:t>Exosome Analysis equipment</a:t>
            </a:r>
          </a:p>
          <a:p>
            <a:pPr marL="285750" indent="-285750">
              <a:spcAft>
                <a:spcPts val="600"/>
              </a:spcAft>
            </a:pPr>
            <a:r>
              <a:rPr lang="en-US" sz="1400" dirty="0">
                <a:latin typeface="Raleway" pitchFamily="2" charset="77"/>
              </a:rPr>
              <a:t>Confirmed by Brownian motion of particles by NTA (Nanoparticle Tracking Analysis) analysis [number of particles (Particle/mL), particle size]</a:t>
            </a:r>
          </a:p>
          <a:p>
            <a:pPr marL="285750" indent="-285750">
              <a:spcAft>
                <a:spcPts val="600"/>
              </a:spcAft>
            </a:pPr>
            <a:r>
              <a:rPr lang="en-US" sz="1400" dirty="0">
                <a:latin typeface="Raleway" pitchFamily="2" charset="77"/>
              </a:rPr>
              <a:t>TEM image analysis (Transmission electron microscopy)</a:t>
            </a:r>
          </a:p>
          <a:p>
            <a:pPr marL="285750" indent="-285750">
              <a:spcAft>
                <a:spcPts val="600"/>
              </a:spcAft>
            </a:pPr>
            <a:r>
              <a:rPr lang="en-US" sz="1400" dirty="0" err="1">
                <a:latin typeface="Raleway" pitchFamily="2" charset="77"/>
              </a:rPr>
              <a:t>Exosomal</a:t>
            </a:r>
            <a:r>
              <a:rPr lang="en-US" sz="1400" dirty="0">
                <a:latin typeface="Raleway" pitchFamily="2" charset="77"/>
              </a:rPr>
              <a:t> specific markers (CD9, CD63, CD81(</a:t>
            </a:r>
            <a:r>
              <a:rPr lang="en-US" sz="1400" dirty="0" err="1">
                <a:latin typeface="Raleway" pitchFamily="2" charset="77"/>
              </a:rPr>
              <a:t>Tetraspanin</a:t>
            </a:r>
            <a:r>
              <a:rPr lang="en-US" sz="1400" dirty="0">
                <a:latin typeface="Raleway" pitchFamily="2" charset="77"/>
              </a:rPr>
              <a:t>), TSG101, Flotillin1, Alix etc.)</a:t>
            </a:r>
          </a:p>
        </p:txBody>
      </p:sp>
      <p:grpSp>
        <p:nvGrpSpPr>
          <p:cNvPr id="5" name="Group 4">
            <a:extLst>
              <a:ext uri="{FF2B5EF4-FFF2-40B4-BE49-F238E27FC236}">
                <a16:creationId xmlns:a16="http://schemas.microsoft.com/office/drawing/2014/main" id="{B254D5E3-27BB-FB0C-87AA-0D5A60435043}"/>
              </a:ext>
            </a:extLst>
          </p:cNvPr>
          <p:cNvGrpSpPr/>
          <p:nvPr/>
        </p:nvGrpSpPr>
        <p:grpSpPr>
          <a:xfrm>
            <a:off x="829733" y="4135777"/>
            <a:ext cx="2413000" cy="364067"/>
            <a:chOff x="829733" y="4826000"/>
            <a:chExt cx="2413000" cy="364067"/>
          </a:xfrm>
        </p:grpSpPr>
        <p:sp>
          <p:nvSpPr>
            <p:cNvPr id="2" name="Rounded Rectangle 1">
              <a:extLst>
                <a:ext uri="{FF2B5EF4-FFF2-40B4-BE49-F238E27FC236}">
                  <a16:creationId xmlns:a16="http://schemas.microsoft.com/office/drawing/2014/main" id="{DB3BCB71-5C24-2BAD-2D47-4AF80E994E69}"/>
                </a:ext>
              </a:extLst>
            </p:cNvPr>
            <p:cNvSpPr/>
            <p:nvPr/>
          </p:nvSpPr>
          <p:spPr>
            <a:xfrm>
              <a:off x="829733" y="4826000"/>
              <a:ext cx="2413000" cy="364067"/>
            </a:xfrm>
            <a:prstGeom prst="roundRect">
              <a:avLst>
                <a:gd name="adj" fmla="val 50000"/>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53DE3D-550C-9DB2-64CB-BFD5F1D28B9C}"/>
                </a:ext>
              </a:extLst>
            </p:cNvPr>
            <p:cNvSpPr txBox="1">
              <a:spLocks noChangeArrowheads="1"/>
            </p:cNvSpPr>
            <p:nvPr/>
          </p:nvSpPr>
          <p:spPr bwMode="auto">
            <a:xfrm>
              <a:off x="829733" y="4864917"/>
              <a:ext cx="241300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Securing adipose tissue</a:t>
              </a:r>
            </a:p>
          </p:txBody>
        </p:sp>
      </p:grpSp>
      <p:grpSp>
        <p:nvGrpSpPr>
          <p:cNvPr id="15" name="Group 14">
            <a:extLst>
              <a:ext uri="{FF2B5EF4-FFF2-40B4-BE49-F238E27FC236}">
                <a16:creationId xmlns:a16="http://schemas.microsoft.com/office/drawing/2014/main" id="{2899142C-D116-8F28-B174-0939A7BEA4B4}"/>
              </a:ext>
            </a:extLst>
          </p:cNvPr>
          <p:cNvGrpSpPr/>
          <p:nvPr/>
        </p:nvGrpSpPr>
        <p:grpSpPr>
          <a:xfrm>
            <a:off x="3605339" y="4135777"/>
            <a:ext cx="3005667" cy="364067"/>
            <a:chOff x="3522132" y="4826000"/>
            <a:chExt cx="3005667" cy="364067"/>
          </a:xfrm>
        </p:grpSpPr>
        <p:sp>
          <p:nvSpPr>
            <p:cNvPr id="13" name="Rounded Rectangle 12">
              <a:extLst>
                <a:ext uri="{FF2B5EF4-FFF2-40B4-BE49-F238E27FC236}">
                  <a16:creationId xmlns:a16="http://schemas.microsoft.com/office/drawing/2014/main" id="{95D6B72B-3AEB-2528-F3D6-0FF0DE7A834D}"/>
                </a:ext>
              </a:extLst>
            </p:cNvPr>
            <p:cNvSpPr/>
            <p:nvPr/>
          </p:nvSpPr>
          <p:spPr>
            <a:xfrm>
              <a:off x="3522133" y="4826000"/>
              <a:ext cx="3005666" cy="364067"/>
            </a:xfrm>
            <a:prstGeom prst="roundRect">
              <a:avLst>
                <a:gd name="adj" fmla="val 50000"/>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3D5391-F164-000F-F343-CDFE11E2FB45}"/>
                </a:ext>
              </a:extLst>
            </p:cNvPr>
            <p:cNvSpPr txBox="1">
              <a:spLocks noChangeArrowheads="1"/>
            </p:cNvSpPr>
            <p:nvPr/>
          </p:nvSpPr>
          <p:spPr bwMode="auto">
            <a:xfrm>
              <a:off x="3522132" y="4864917"/>
              <a:ext cx="3005667"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Securing fat-derived stem cells</a:t>
              </a:r>
            </a:p>
          </p:txBody>
        </p:sp>
      </p:grpSp>
      <p:grpSp>
        <p:nvGrpSpPr>
          <p:cNvPr id="23" name="Group 22">
            <a:extLst>
              <a:ext uri="{FF2B5EF4-FFF2-40B4-BE49-F238E27FC236}">
                <a16:creationId xmlns:a16="http://schemas.microsoft.com/office/drawing/2014/main" id="{C5A158C1-5E02-E894-BD46-B12C6E3AA7DE}"/>
              </a:ext>
            </a:extLst>
          </p:cNvPr>
          <p:cNvGrpSpPr/>
          <p:nvPr/>
        </p:nvGrpSpPr>
        <p:grpSpPr>
          <a:xfrm>
            <a:off x="1132050" y="4635799"/>
            <a:ext cx="4732868" cy="364067"/>
            <a:chOff x="3522133" y="5401733"/>
            <a:chExt cx="4732868" cy="364067"/>
          </a:xfrm>
        </p:grpSpPr>
        <p:sp>
          <p:nvSpPr>
            <p:cNvPr id="19" name="Rounded Rectangle 18">
              <a:extLst>
                <a:ext uri="{FF2B5EF4-FFF2-40B4-BE49-F238E27FC236}">
                  <a16:creationId xmlns:a16="http://schemas.microsoft.com/office/drawing/2014/main" id="{32518280-1273-B492-5972-22251F6F3EFA}"/>
                </a:ext>
              </a:extLst>
            </p:cNvPr>
            <p:cNvSpPr/>
            <p:nvPr/>
          </p:nvSpPr>
          <p:spPr>
            <a:xfrm>
              <a:off x="3522133" y="5401733"/>
              <a:ext cx="4732868" cy="364067"/>
            </a:xfrm>
            <a:prstGeom prst="roundRect">
              <a:avLst>
                <a:gd name="adj" fmla="val 50000"/>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DFAF148-BBA7-80B3-7927-0289E8607C49}"/>
                </a:ext>
              </a:extLst>
            </p:cNvPr>
            <p:cNvSpPr txBox="1">
              <a:spLocks noChangeArrowheads="1"/>
            </p:cNvSpPr>
            <p:nvPr/>
          </p:nvSpPr>
          <p:spPr bwMode="auto">
            <a:xfrm>
              <a:off x="3522133" y="5440650"/>
              <a:ext cx="4732868"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buNone/>
              </a:pPr>
              <a:r>
                <a:rPr lang="en-US" sz="1400" b="1" dirty="0">
                  <a:solidFill>
                    <a:schemeClr val="bg1"/>
                  </a:solidFill>
                  <a:latin typeface="Raleway" pitchFamily="2" charset="77"/>
                </a:rPr>
                <a:t>Securing adipose-derived stem cell culture medium</a:t>
              </a:r>
            </a:p>
          </p:txBody>
        </p:sp>
      </p:grpSp>
      <p:sp>
        <p:nvSpPr>
          <p:cNvPr id="24" name="Triangle 23">
            <a:extLst>
              <a:ext uri="{FF2B5EF4-FFF2-40B4-BE49-F238E27FC236}">
                <a16:creationId xmlns:a16="http://schemas.microsoft.com/office/drawing/2014/main" id="{959328FE-D05E-D1AD-6653-1F099FB1D4EF}"/>
              </a:ext>
            </a:extLst>
          </p:cNvPr>
          <p:cNvSpPr/>
          <p:nvPr/>
        </p:nvSpPr>
        <p:spPr>
          <a:xfrm rot="5400000">
            <a:off x="3319955" y="4257215"/>
            <a:ext cx="208162" cy="148896"/>
          </a:xfrm>
          <a:prstGeom prst="triangle">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CFA534BB-162B-9315-D08F-88D528458508}"/>
              </a:ext>
            </a:extLst>
          </p:cNvPr>
          <p:cNvSpPr/>
          <p:nvPr/>
        </p:nvSpPr>
        <p:spPr>
          <a:xfrm rot="5400000">
            <a:off x="800100" y="4743384"/>
            <a:ext cx="208162" cy="148896"/>
          </a:xfrm>
          <a:prstGeom prst="triangle">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45660F0-3C4B-71ED-E878-4C1E6F0E582E}"/>
              </a:ext>
            </a:extLst>
          </p:cNvPr>
          <p:cNvSpPr txBox="1">
            <a:spLocks noChangeArrowheads="1"/>
          </p:cNvSpPr>
          <p:nvPr/>
        </p:nvSpPr>
        <p:spPr bwMode="auto">
          <a:xfrm>
            <a:off x="723384" y="5005803"/>
            <a:ext cx="6083303" cy="45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800" b="1" dirty="0">
                <a:latin typeface="Raleway" pitchFamily="2" charset="77"/>
              </a:rPr>
              <a:t>02</a:t>
            </a:r>
            <a:r>
              <a:rPr lang="en-US" sz="1400" dirty="0">
                <a:latin typeface="Raleway" pitchFamily="2" charset="77"/>
              </a:rPr>
              <a:t> Donor eligibility check</a:t>
            </a:r>
          </a:p>
        </p:txBody>
      </p:sp>
      <p:sp>
        <p:nvSpPr>
          <p:cNvPr id="27" name="TextBox 26">
            <a:extLst>
              <a:ext uri="{FF2B5EF4-FFF2-40B4-BE49-F238E27FC236}">
                <a16:creationId xmlns:a16="http://schemas.microsoft.com/office/drawing/2014/main" id="{E7E6E07E-668F-9405-FDAD-B42DD819EA82}"/>
              </a:ext>
            </a:extLst>
          </p:cNvPr>
          <p:cNvSpPr txBox="1">
            <a:spLocks noChangeArrowheads="1"/>
          </p:cNvSpPr>
          <p:nvPr/>
        </p:nvSpPr>
        <p:spPr bwMode="auto">
          <a:xfrm>
            <a:off x="723383" y="5464968"/>
            <a:ext cx="3112017" cy="86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00000"/>
              </a:lnSpc>
            </a:pPr>
            <a:r>
              <a:rPr lang="en-US" sz="1400" dirty="0">
                <a:latin typeface="Raleway" pitchFamily="2" charset="77"/>
              </a:rPr>
              <a:t>Confirmation of donor eligibility</a:t>
            </a:r>
          </a:p>
          <a:p>
            <a:pPr marL="285750" indent="-285750">
              <a:lnSpc>
                <a:spcPct val="100000"/>
              </a:lnSpc>
            </a:pPr>
            <a:r>
              <a:rPr lang="en-US" sz="1400" dirty="0">
                <a:latin typeface="Raleway" pitchFamily="2" charset="77"/>
              </a:rPr>
              <a:t>Confirmation of congenital or chronic disease test</a:t>
            </a:r>
          </a:p>
        </p:txBody>
      </p:sp>
      <p:sp>
        <p:nvSpPr>
          <p:cNvPr id="28" name="TextBox 27">
            <a:extLst>
              <a:ext uri="{FF2B5EF4-FFF2-40B4-BE49-F238E27FC236}">
                <a16:creationId xmlns:a16="http://schemas.microsoft.com/office/drawing/2014/main" id="{E6D8B960-73D6-3987-695C-B09A98CB47F7}"/>
              </a:ext>
            </a:extLst>
          </p:cNvPr>
          <p:cNvSpPr txBox="1">
            <a:spLocks noChangeArrowheads="1"/>
          </p:cNvSpPr>
          <p:nvPr/>
        </p:nvSpPr>
        <p:spPr bwMode="auto">
          <a:xfrm>
            <a:off x="7533789" y="3429000"/>
            <a:ext cx="6083303" cy="45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800" b="1" dirty="0">
                <a:latin typeface="Raleway" pitchFamily="2" charset="77"/>
              </a:rPr>
              <a:t>03</a:t>
            </a:r>
            <a:r>
              <a:rPr lang="en-US" sz="1400" dirty="0">
                <a:latin typeface="Raleway" pitchFamily="2" charset="77"/>
              </a:rPr>
              <a:t> Exosome Detection</a:t>
            </a:r>
          </a:p>
        </p:txBody>
      </p:sp>
      <p:sp>
        <p:nvSpPr>
          <p:cNvPr id="29" name="TextBox 28">
            <a:extLst>
              <a:ext uri="{FF2B5EF4-FFF2-40B4-BE49-F238E27FC236}">
                <a16:creationId xmlns:a16="http://schemas.microsoft.com/office/drawing/2014/main" id="{E392050C-3BD6-123B-4BB8-D998A9AB00BB}"/>
              </a:ext>
            </a:extLst>
          </p:cNvPr>
          <p:cNvSpPr txBox="1">
            <a:spLocks noChangeArrowheads="1"/>
          </p:cNvSpPr>
          <p:nvPr/>
        </p:nvSpPr>
        <p:spPr bwMode="auto">
          <a:xfrm>
            <a:off x="3893744" y="5464968"/>
            <a:ext cx="3213617" cy="86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marL="285750" indent="-285750">
              <a:lnSpc>
                <a:spcPct val="100000"/>
              </a:lnSpc>
            </a:pPr>
            <a:r>
              <a:rPr lang="en-US" sz="1400" dirty="0">
                <a:latin typeface="Raleway" pitchFamily="2" charset="77"/>
              </a:rPr>
              <a:t>Confirmation of contagious spongiform encephalopathy test</a:t>
            </a:r>
          </a:p>
          <a:p>
            <a:pPr marL="285750" indent="-285750">
              <a:lnSpc>
                <a:spcPct val="100000"/>
              </a:lnSpc>
            </a:pPr>
            <a:r>
              <a:rPr lang="en-US" sz="1400" dirty="0">
                <a:latin typeface="Raleway" pitchFamily="2" charset="77"/>
              </a:rPr>
              <a:t>Consent to use adipose tissue’</a:t>
            </a:r>
          </a:p>
        </p:txBody>
      </p:sp>
    </p:spTree>
    <p:extLst>
      <p:ext uri="{BB962C8B-B14F-4D97-AF65-F5344CB8AC3E}">
        <p14:creationId xmlns:p14="http://schemas.microsoft.com/office/powerpoint/2010/main" val="3121211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5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P spid="22" grpId="0"/>
      <p:bldP spid="3" grpId="0"/>
      <p:bldP spid="21" grpId="0"/>
      <p:bldP spid="9" grpId="0"/>
      <p:bldP spid="4" grpId="0"/>
      <p:bldP spid="14" grpId="0"/>
      <p:bldP spid="20"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158568-AFCA-693A-13B0-BA13543BD7DD}"/>
              </a:ext>
            </a:extLst>
          </p:cNvPr>
          <p:cNvSpPr/>
          <p:nvPr/>
        </p:nvSpPr>
        <p:spPr>
          <a:xfrm>
            <a:off x="3255963" y="2556933"/>
            <a:ext cx="1522412" cy="1524000"/>
          </a:xfrm>
          <a:prstGeom prst="rect">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9" name="Rectangle 28">
            <a:extLst>
              <a:ext uri="{FF2B5EF4-FFF2-40B4-BE49-F238E27FC236}">
                <a16:creationId xmlns:a16="http://schemas.microsoft.com/office/drawing/2014/main" id="{4F8CB497-7AF9-76CC-7D5F-B13B95DCD581}"/>
              </a:ext>
            </a:extLst>
          </p:cNvPr>
          <p:cNvSpPr/>
          <p:nvPr/>
        </p:nvSpPr>
        <p:spPr>
          <a:xfrm>
            <a:off x="5334000" y="2556933"/>
            <a:ext cx="1522413" cy="1524000"/>
          </a:xfrm>
          <a:prstGeom prst="rect">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1" name="Rectangle 30">
            <a:extLst>
              <a:ext uri="{FF2B5EF4-FFF2-40B4-BE49-F238E27FC236}">
                <a16:creationId xmlns:a16="http://schemas.microsoft.com/office/drawing/2014/main" id="{979A2ECF-F2CA-BC25-DCF4-6396C56E52A3}"/>
              </a:ext>
            </a:extLst>
          </p:cNvPr>
          <p:cNvSpPr/>
          <p:nvPr/>
        </p:nvSpPr>
        <p:spPr>
          <a:xfrm>
            <a:off x="9490075" y="2556933"/>
            <a:ext cx="1522413" cy="1524000"/>
          </a:xfrm>
          <a:prstGeom prst="rect">
            <a:avLst/>
          </a:prstGeom>
          <a:solidFill>
            <a:srgbClr val="FAA6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2" name="Rectangle 31">
            <a:extLst>
              <a:ext uri="{FF2B5EF4-FFF2-40B4-BE49-F238E27FC236}">
                <a16:creationId xmlns:a16="http://schemas.microsoft.com/office/drawing/2014/main" id="{6115ECEB-1289-76D7-E903-C43FD9F18D80}"/>
              </a:ext>
            </a:extLst>
          </p:cNvPr>
          <p:cNvSpPr/>
          <p:nvPr/>
        </p:nvSpPr>
        <p:spPr>
          <a:xfrm>
            <a:off x="9490075" y="4538133"/>
            <a:ext cx="1522413" cy="1524000"/>
          </a:xfrm>
          <a:prstGeom prst="rect">
            <a:avLst/>
          </a:prstGeom>
          <a:solidFill>
            <a:srgbClr val="856C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0" name="Rectangle 29">
            <a:extLst>
              <a:ext uri="{FF2B5EF4-FFF2-40B4-BE49-F238E27FC236}">
                <a16:creationId xmlns:a16="http://schemas.microsoft.com/office/drawing/2014/main" id="{D10EFE4D-E85F-08EC-22BF-CD8D3751A285}"/>
              </a:ext>
            </a:extLst>
          </p:cNvPr>
          <p:cNvSpPr/>
          <p:nvPr/>
        </p:nvSpPr>
        <p:spPr>
          <a:xfrm>
            <a:off x="7412038" y="2556933"/>
            <a:ext cx="1520825" cy="1524000"/>
          </a:xfrm>
          <a:prstGeom prst="rect">
            <a:avLst/>
          </a:prstGeom>
          <a:solidFill>
            <a:srgbClr val="ABDB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Title 21">
            <a:extLst>
              <a:ext uri="{FF2B5EF4-FFF2-40B4-BE49-F238E27FC236}">
                <a16:creationId xmlns:a16="http://schemas.microsoft.com/office/drawing/2014/main" id="{C32A37E6-0DD4-DA9C-CD62-E2FEF53A06A4}"/>
              </a:ext>
            </a:extLst>
          </p:cNvPr>
          <p:cNvSpPr txBox="1">
            <a:spLocks noChangeArrowheads="1"/>
          </p:cNvSpPr>
          <p:nvPr/>
        </p:nvSpPr>
        <p:spPr bwMode="auto">
          <a:xfrm>
            <a:off x="769938" y="1090315"/>
            <a:ext cx="747342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r>
              <a:rPr lang="en-US" sz="3600" dirty="0"/>
              <a:t>Adipose-Derived Stem Cell Conditioned Media </a:t>
            </a:r>
            <a:r>
              <a:rPr lang="en-US" sz="1800" b="0" dirty="0">
                <a:solidFill>
                  <a:srgbClr val="AE6CFF"/>
                </a:solidFill>
              </a:rPr>
              <a:t>— Main Ingredients</a:t>
            </a:r>
          </a:p>
        </p:txBody>
      </p:sp>
      <p:sp>
        <p:nvSpPr>
          <p:cNvPr id="5" name="Rectangle 4">
            <a:extLst>
              <a:ext uri="{FF2B5EF4-FFF2-40B4-BE49-F238E27FC236}">
                <a16:creationId xmlns:a16="http://schemas.microsoft.com/office/drawing/2014/main" id="{DF440770-BFF6-3217-110F-EEE90D01CE15}"/>
              </a:ext>
            </a:extLst>
          </p:cNvPr>
          <p:cNvSpPr/>
          <p:nvPr/>
        </p:nvSpPr>
        <p:spPr>
          <a:xfrm>
            <a:off x="3257550" y="4538133"/>
            <a:ext cx="1522413" cy="1524000"/>
          </a:xfrm>
          <a:prstGeom prst="rect">
            <a:avLst/>
          </a:prstGeom>
          <a:solidFill>
            <a:srgbClr val="501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9" name="Rectangle 8">
            <a:extLst>
              <a:ext uri="{FF2B5EF4-FFF2-40B4-BE49-F238E27FC236}">
                <a16:creationId xmlns:a16="http://schemas.microsoft.com/office/drawing/2014/main" id="{93B94435-CE77-EC5A-27A0-8041BDCEA8AB}"/>
              </a:ext>
            </a:extLst>
          </p:cNvPr>
          <p:cNvSpPr/>
          <p:nvPr/>
        </p:nvSpPr>
        <p:spPr>
          <a:xfrm>
            <a:off x="7413625" y="4538133"/>
            <a:ext cx="1522413" cy="1524000"/>
          </a:xfrm>
          <a:prstGeom prst="rect">
            <a:avLst/>
          </a:prstGeom>
          <a:solidFill>
            <a:srgbClr val="DBA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10" name="Rectangle 9">
            <a:extLst>
              <a:ext uri="{FF2B5EF4-FFF2-40B4-BE49-F238E27FC236}">
                <a16:creationId xmlns:a16="http://schemas.microsoft.com/office/drawing/2014/main" id="{11908510-E957-1385-0F73-671E053CF12E}"/>
              </a:ext>
            </a:extLst>
          </p:cNvPr>
          <p:cNvSpPr/>
          <p:nvPr/>
        </p:nvSpPr>
        <p:spPr>
          <a:xfrm>
            <a:off x="5335588" y="4538133"/>
            <a:ext cx="1520825" cy="1524000"/>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2" name="TextBox 21">
            <a:extLst>
              <a:ext uri="{FF2B5EF4-FFF2-40B4-BE49-F238E27FC236}">
                <a16:creationId xmlns:a16="http://schemas.microsoft.com/office/drawing/2014/main" id="{5D3F44E9-B8F9-C3F7-772C-D54B981EE5DB}"/>
              </a:ext>
            </a:extLst>
          </p:cNvPr>
          <p:cNvSpPr txBox="1">
            <a:spLocks noChangeArrowheads="1"/>
          </p:cNvSpPr>
          <p:nvPr/>
        </p:nvSpPr>
        <p:spPr bwMode="auto">
          <a:xfrm>
            <a:off x="723384" y="2430165"/>
            <a:ext cx="2206083" cy="26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400" dirty="0" err="1">
                <a:latin typeface="Raleway" pitchFamily="2" charset="77"/>
              </a:rPr>
              <a:t>Exotop</a:t>
            </a:r>
            <a:r>
              <a:rPr lang="en-US" sz="1400" dirty="0">
                <a:latin typeface="Raleway" pitchFamily="2" charset="77"/>
              </a:rPr>
              <a:t>™ contains </a:t>
            </a:r>
            <a:r>
              <a:rPr lang="en-US" sz="1400" b="1" dirty="0">
                <a:latin typeface="Raleway" pitchFamily="2" charset="77"/>
              </a:rPr>
              <a:t>high concentrations of growth factors (EGF, HGF, VEGF, TGF</a:t>
            </a:r>
            <a:r>
              <a:rPr lang="el-GR" sz="1400" b="1" dirty="0">
                <a:latin typeface="Raleway" pitchFamily="2" charset="77"/>
              </a:rPr>
              <a:t>β, </a:t>
            </a:r>
            <a:r>
              <a:rPr lang="en-US" sz="1400" b="1" dirty="0">
                <a:latin typeface="Raleway" pitchFamily="2" charset="77"/>
              </a:rPr>
              <a:t>FGF, KGF, GF-1) and extracellular matrix proteins (Collagen, Fibronectin).</a:t>
            </a:r>
          </a:p>
        </p:txBody>
      </p:sp>
      <p:sp>
        <p:nvSpPr>
          <p:cNvPr id="23" name="TextBox 22">
            <a:extLst>
              <a:ext uri="{FF2B5EF4-FFF2-40B4-BE49-F238E27FC236}">
                <a16:creationId xmlns:a16="http://schemas.microsoft.com/office/drawing/2014/main" id="{BA78B4DE-AFC0-B1E5-C18C-EB7AEDDD1B99}"/>
              </a:ext>
            </a:extLst>
          </p:cNvPr>
          <p:cNvSpPr txBox="1">
            <a:spLocks noChangeArrowheads="1"/>
          </p:cNvSpPr>
          <p:nvPr/>
        </p:nvSpPr>
        <p:spPr bwMode="auto">
          <a:xfrm>
            <a:off x="3254376" y="3026545"/>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3200" b="1" dirty="0">
                <a:solidFill>
                  <a:schemeClr val="bg1"/>
                </a:solidFill>
                <a:latin typeface="Gotham Bold" panose="02000604030000020004" pitchFamily="2" charset="0"/>
              </a:rPr>
              <a:t>EGF</a:t>
            </a:r>
          </a:p>
        </p:txBody>
      </p:sp>
      <p:sp>
        <p:nvSpPr>
          <p:cNvPr id="25" name="TextBox 24">
            <a:extLst>
              <a:ext uri="{FF2B5EF4-FFF2-40B4-BE49-F238E27FC236}">
                <a16:creationId xmlns:a16="http://schemas.microsoft.com/office/drawing/2014/main" id="{985CE660-FAE3-C5C6-157F-21610982BD70}"/>
              </a:ext>
            </a:extLst>
          </p:cNvPr>
          <p:cNvSpPr txBox="1">
            <a:spLocks noChangeArrowheads="1"/>
          </p:cNvSpPr>
          <p:nvPr/>
        </p:nvSpPr>
        <p:spPr bwMode="auto">
          <a:xfrm>
            <a:off x="5328710" y="3026545"/>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3200" b="1" dirty="0">
                <a:solidFill>
                  <a:schemeClr val="bg1"/>
                </a:solidFill>
                <a:latin typeface="Gotham Bold" panose="02000604030000020004" pitchFamily="2" charset="0"/>
              </a:rPr>
              <a:t>HGF</a:t>
            </a:r>
            <a:endParaRPr lang="en-US" sz="3200" b="1" dirty="0">
              <a:solidFill>
                <a:schemeClr val="bg1"/>
              </a:solidFill>
              <a:latin typeface="Raleway" pitchFamily="2" charset="77"/>
            </a:endParaRPr>
          </a:p>
        </p:txBody>
      </p:sp>
      <p:sp>
        <p:nvSpPr>
          <p:cNvPr id="26" name="TextBox 25">
            <a:extLst>
              <a:ext uri="{FF2B5EF4-FFF2-40B4-BE49-F238E27FC236}">
                <a16:creationId xmlns:a16="http://schemas.microsoft.com/office/drawing/2014/main" id="{73B2C797-816D-FB1C-ECAB-43EBE379F5E7}"/>
              </a:ext>
            </a:extLst>
          </p:cNvPr>
          <p:cNvSpPr txBox="1">
            <a:spLocks noChangeArrowheads="1"/>
          </p:cNvSpPr>
          <p:nvPr/>
        </p:nvSpPr>
        <p:spPr bwMode="auto">
          <a:xfrm>
            <a:off x="7403043" y="3026545"/>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3200" b="1" dirty="0">
                <a:solidFill>
                  <a:schemeClr val="bg1"/>
                </a:solidFill>
                <a:latin typeface="Gotham Bold" panose="02000604030000020004" pitchFamily="2" charset="0"/>
              </a:rPr>
              <a:t>VEGF</a:t>
            </a:r>
          </a:p>
        </p:txBody>
      </p:sp>
      <p:sp>
        <p:nvSpPr>
          <p:cNvPr id="27" name="TextBox 26">
            <a:extLst>
              <a:ext uri="{FF2B5EF4-FFF2-40B4-BE49-F238E27FC236}">
                <a16:creationId xmlns:a16="http://schemas.microsoft.com/office/drawing/2014/main" id="{5E5F1C77-B564-E8A8-8E26-84E734482A7D}"/>
              </a:ext>
            </a:extLst>
          </p:cNvPr>
          <p:cNvSpPr txBox="1">
            <a:spLocks noChangeArrowheads="1"/>
          </p:cNvSpPr>
          <p:nvPr/>
        </p:nvSpPr>
        <p:spPr bwMode="auto">
          <a:xfrm>
            <a:off x="9485843" y="3026545"/>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3200" b="1" dirty="0">
                <a:solidFill>
                  <a:schemeClr val="bg1"/>
                </a:solidFill>
                <a:latin typeface="Gotham Bold" panose="02000604030000020004" pitchFamily="2" charset="0"/>
              </a:rPr>
              <a:t>TGF</a:t>
            </a:r>
            <a:r>
              <a:rPr lang="el-GR" sz="3200" b="1" dirty="0">
                <a:solidFill>
                  <a:schemeClr val="bg1"/>
                </a:solidFill>
                <a:latin typeface="Gotham Bold" panose="02000604030000020004" pitchFamily="2" charset="0"/>
              </a:rPr>
              <a:t>β</a:t>
            </a:r>
          </a:p>
        </p:txBody>
      </p:sp>
      <p:sp>
        <p:nvSpPr>
          <p:cNvPr id="28" name="TextBox 27">
            <a:extLst>
              <a:ext uri="{FF2B5EF4-FFF2-40B4-BE49-F238E27FC236}">
                <a16:creationId xmlns:a16="http://schemas.microsoft.com/office/drawing/2014/main" id="{65319BF4-ED22-5775-7501-0CCDB0D43350}"/>
              </a:ext>
            </a:extLst>
          </p:cNvPr>
          <p:cNvSpPr txBox="1">
            <a:spLocks noChangeArrowheads="1"/>
          </p:cNvSpPr>
          <p:nvPr/>
        </p:nvSpPr>
        <p:spPr bwMode="auto">
          <a:xfrm>
            <a:off x="3254376" y="5020158"/>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3200" b="1" dirty="0">
                <a:solidFill>
                  <a:schemeClr val="bg1"/>
                </a:solidFill>
                <a:latin typeface="Gotham Bold" panose="02000604030000020004" pitchFamily="2" charset="0"/>
              </a:rPr>
              <a:t>FGF</a:t>
            </a:r>
          </a:p>
        </p:txBody>
      </p:sp>
      <p:sp>
        <p:nvSpPr>
          <p:cNvPr id="41" name="TextBox 40">
            <a:extLst>
              <a:ext uri="{FF2B5EF4-FFF2-40B4-BE49-F238E27FC236}">
                <a16:creationId xmlns:a16="http://schemas.microsoft.com/office/drawing/2014/main" id="{0950D98F-4B74-7B79-8268-5997AC576179}"/>
              </a:ext>
            </a:extLst>
          </p:cNvPr>
          <p:cNvSpPr txBox="1">
            <a:spLocks noChangeArrowheads="1"/>
          </p:cNvSpPr>
          <p:nvPr/>
        </p:nvSpPr>
        <p:spPr bwMode="auto">
          <a:xfrm>
            <a:off x="5328710" y="5020158"/>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3200" b="1" dirty="0">
                <a:solidFill>
                  <a:schemeClr val="bg1"/>
                </a:solidFill>
                <a:latin typeface="Gotham Bold" panose="02000604030000020004" pitchFamily="2" charset="0"/>
              </a:rPr>
              <a:t>KGF</a:t>
            </a:r>
          </a:p>
        </p:txBody>
      </p:sp>
      <p:sp>
        <p:nvSpPr>
          <p:cNvPr id="42" name="TextBox 41">
            <a:extLst>
              <a:ext uri="{FF2B5EF4-FFF2-40B4-BE49-F238E27FC236}">
                <a16:creationId xmlns:a16="http://schemas.microsoft.com/office/drawing/2014/main" id="{48A1FDDC-B90C-F1C3-7739-6B948736D04C}"/>
              </a:ext>
            </a:extLst>
          </p:cNvPr>
          <p:cNvSpPr txBox="1">
            <a:spLocks noChangeArrowheads="1"/>
          </p:cNvSpPr>
          <p:nvPr/>
        </p:nvSpPr>
        <p:spPr bwMode="auto">
          <a:xfrm>
            <a:off x="7403043" y="5020158"/>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3200" b="1" dirty="0">
                <a:solidFill>
                  <a:schemeClr val="bg1"/>
                </a:solidFill>
                <a:latin typeface="Gotham Bold" panose="02000604030000020004" pitchFamily="2" charset="0"/>
              </a:rPr>
              <a:t>IGF–1</a:t>
            </a:r>
          </a:p>
        </p:txBody>
      </p:sp>
      <p:sp>
        <p:nvSpPr>
          <p:cNvPr id="43" name="TextBox 42">
            <a:extLst>
              <a:ext uri="{FF2B5EF4-FFF2-40B4-BE49-F238E27FC236}">
                <a16:creationId xmlns:a16="http://schemas.microsoft.com/office/drawing/2014/main" id="{23C74BDB-AE1C-1C69-01D0-343B321F7625}"/>
              </a:ext>
            </a:extLst>
          </p:cNvPr>
          <p:cNvSpPr txBox="1">
            <a:spLocks noChangeArrowheads="1"/>
          </p:cNvSpPr>
          <p:nvPr/>
        </p:nvSpPr>
        <p:spPr bwMode="auto">
          <a:xfrm>
            <a:off x="9485843" y="5020158"/>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gn="ctr">
              <a:lnSpc>
                <a:spcPct val="100000"/>
              </a:lnSpc>
              <a:buNone/>
            </a:pPr>
            <a:r>
              <a:rPr lang="en-US" sz="1600" b="1" dirty="0">
                <a:solidFill>
                  <a:schemeClr val="bg1"/>
                </a:solidFill>
                <a:latin typeface="Gotham Bold" panose="02000604030000020004" pitchFamily="2" charset="0"/>
              </a:rPr>
              <a:t>Extracellular Matrix</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anim calcmode="lin" valueType="num">
                                      <p:cBhvr>
                                        <p:cTn id="43" dur="500" fill="hold"/>
                                        <p:tgtEl>
                                          <p:spTgt spid="9"/>
                                        </p:tgtEl>
                                        <p:attrNameLst>
                                          <p:attrName>ppt_x</p:attrName>
                                        </p:attrNameLst>
                                      </p:cBhvr>
                                      <p:tavLst>
                                        <p:tav tm="0">
                                          <p:val>
                                            <p:strVal val="#ppt_x"/>
                                          </p:val>
                                        </p:tav>
                                        <p:tav tm="100000">
                                          <p:val>
                                            <p:strVal val="#ppt_x"/>
                                          </p:val>
                                        </p:tav>
                                      </p:tavLst>
                                    </p:anim>
                                    <p:anim calcmode="lin" valueType="num">
                                      <p:cBhvr>
                                        <p:cTn id="44" dur="5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strVal val="#ppt_x"/>
                                          </p:val>
                                        </p:tav>
                                        <p:tav tm="100000">
                                          <p:val>
                                            <p:strVal val="#ppt_x"/>
                                          </p:val>
                                        </p:tav>
                                      </p:tavLst>
                                    </p:anim>
                                    <p:anim calcmode="lin" valueType="num">
                                      <p:cBhvr>
                                        <p:cTn id="49" dur="500" fill="hold"/>
                                        <p:tgtEl>
                                          <p:spTgt spid="10"/>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par>
                                <p:cTn id="71" presetID="10"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1" grpId="0" animBg="1"/>
      <p:bldP spid="32" grpId="0" animBg="1"/>
      <p:bldP spid="30" grpId="0" animBg="1"/>
      <p:bldP spid="3" grpId="0"/>
      <p:bldP spid="5" grpId="0" animBg="1"/>
      <p:bldP spid="9" grpId="0" animBg="1"/>
      <p:bldP spid="10" grpId="0" animBg="1"/>
      <p:bldP spid="22" grpId="0"/>
      <p:bldP spid="23" grpId="0"/>
      <p:bldP spid="25" grpId="0"/>
      <p:bldP spid="26" grpId="0"/>
      <p:bldP spid="27" grpId="0"/>
      <p:bldP spid="28" grpId="0"/>
      <p:bldP spid="41"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5BB196-0307-4D6D-C1D9-72DC53A402C9}"/>
              </a:ext>
            </a:extLst>
          </p:cNvPr>
          <p:cNvSpPr/>
          <p:nvPr/>
        </p:nvSpPr>
        <p:spPr>
          <a:xfrm>
            <a:off x="769937" y="3631604"/>
            <a:ext cx="2235730" cy="10782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allelogram 256">
            <a:extLst>
              <a:ext uri="{FF2B5EF4-FFF2-40B4-BE49-F238E27FC236}">
                <a16:creationId xmlns:a16="http://schemas.microsoft.com/office/drawing/2014/main" id="{FC0121A9-1FBC-2770-5CFA-4B5DA850A15B}"/>
              </a:ext>
            </a:extLst>
          </p:cNvPr>
          <p:cNvSpPr/>
          <p:nvPr/>
        </p:nvSpPr>
        <p:spPr>
          <a:xfrm rot="5400000" flipV="1">
            <a:off x="2747783" y="3390521"/>
            <a:ext cx="782734" cy="269875"/>
          </a:xfrm>
          <a:prstGeom prst="parallelogram">
            <a:avLst>
              <a:gd name="adj" fmla="val 66077"/>
            </a:avLst>
          </a:prstGeom>
          <a:solidFill>
            <a:srgbClr val="95557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9" name="Rectangle 8">
            <a:extLst>
              <a:ext uri="{FF2B5EF4-FFF2-40B4-BE49-F238E27FC236}">
                <a16:creationId xmlns:a16="http://schemas.microsoft.com/office/drawing/2014/main" id="{0854E28D-1143-E118-EF07-EF82D6E41AF5}"/>
              </a:ext>
            </a:extLst>
          </p:cNvPr>
          <p:cNvSpPr/>
          <p:nvPr/>
        </p:nvSpPr>
        <p:spPr>
          <a:xfrm>
            <a:off x="769937" y="3134089"/>
            <a:ext cx="2504151" cy="589822"/>
          </a:xfrm>
          <a:prstGeom prst="rect">
            <a:avLst/>
          </a:prstGeom>
          <a:solidFill>
            <a:srgbClr val="C9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1">
            <a:extLst>
              <a:ext uri="{FF2B5EF4-FFF2-40B4-BE49-F238E27FC236}">
                <a16:creationId xmlns:a16="http://schemas.microsoft.com/office/drawing/2014/main" id="{7B423A28-0FA4-835C-DB96-2B9B0FA28278}"/>
              </a:ext>
            </a:extLst>
          </p:cNvPr>
          <p:cNvSpPr txBox="1">
            <a:spLocks noChangeArrowheads="1"/>
          </p:cNvSpPr>
          <p:nvPr/>
        </p:nvSpPr>
        <p:spPr bwMode="auto">
          <a:xfrm>
            <a:off x="769938" y="1090315"/>
            <a:ext cx="747342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r>
              <a:rPr lang="en-US" sz="3600" dirty="0"/>
              <a:t>Adipose-Derived Stem Cell Conditioned Media </a:t>
            </a:r>
            <a:r>
              <a:rPr lang="en-US" sz="1800" b="0" dirty="0">
                <a:solidFill>
                  <a:srgbClr val="AE6CFF"/>
                </a:solidFill>
              </a:rPr>
              <a:t>— Growth Factors</a:t>
            </a:r>
          </a:p>
        </p:txBody>
      </p:sp>
      <p:sp>
        <p:nvSpPr>
          <p:cNvPr id="5" name="Title 21">
            <a:extLst>
              <a:ext uri="{FF2B5EF4-FFF2-40B4-BE49-F238E27FC236}">
                <a16:creationId xmlns:a16="http://schemas.microsoft.com/office/drawing/2014/main" id="{699C0E87-69E0-74C1-C42F-1C894875725C}"/>
              </a:ext>
            </a:extLst>
          </p:cNvPr>
          <p:cNvSpPr txBox="1">
            <a:spLocks noChangeArrowheads="1"/>
          </p:cNvSpPr>
          <p:nvPr/>
        </p:nvSpPr>
        <p:spPr bwMode="auto">
          <a:xfrm>
            <a:off x="774963" y="2340471"/>
            <a:ext cx="3610769" cy="52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r>
              <a:rPr lang="en-US" sz="1800" dirty="0">
                <a:solidFill>
                  <a:schemeClr val="tx1"/>
                </a:solidFill>
                <a:latin typeface="Gotham Book" panose="02000603040000090004" pitchFamily="2" charset="77"/>
              </a:rPr>
              <a:t>Growth Factors &amp; Functions</a:t>
            </a:r>
          </a:p>
        </p:txBody>
      </p:sp>
      <p:sp>
        <p:nvSpPr>
          <p:cNvPr id="261" name="Rectangle 260">
            <a:extLst>
              <a:ext uri="{FF2B5EF4-FFF2-40B4-BE49-F238E27FC236}">
                <a16:creationId xmlns:a16="http://schemas.microsoft.com/office/drawing/2014/main" id="{FDE70C5E-920F-9A06-E466-0A6CBC53A0C6}"/>
              </a:ext>
            </a:extLst>
          </p:cNvPr>
          <p:cNvSpPr>
            <a:spLocks noChangeArrowheads="1"/>
          </p:cNvSpPr>
          <p:nvPr/>
        </p:nvSpPr>
        <p:spPr bwMode="auto">
          <a:xfrm>
            <a:off x="986367" y="3762573"/>
            <a:ext cx="2082800"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eaLnBrk="1" hangingPunct="1">
              <a:lnSpc>
                <a:spcPct val="150000"/>
              </a:lnSpc>
              <a:spcBef>
                <a:spcPct val="0"/>
              </a:spcBef>
              <a:buNone/>
            </a:pPr>
            <a:r>
              <a:rPr lang="en-US" sz="1100" dirty="0">
                <a:latin typeface="Raleway" pitchFamily="2" charset="77"/>
              </a:rPr>
              <a:t>Promotes cell proliferation. Promotes angiogenesis.</a:t>
            </a:r>
          </a:p>
          <a:p>
            <a:pPr eaLnBrk="1" hangingPunct="1">
              <a:lnSpc>
                <a:spcPct val="150000"/>
              </a:lnSpc>
              <a:spcBef>
                <a:spcPct val="0"/>
              </a:spcBef>
              <a:buNone/>
            </a:pPr>
            <a:r>
              <a:rPr lang="en-US" sz="1100" dirty="0">
                <a:latin typeface="Raleway" pitchFamily="2" charset="77"/>
              </a:rPr>
              <a:t>Promotes hair growth.</a:t>
            </a:r>
            <a:endParaRPr lang="en-US" altLang="en-US" sz="1100" dirty="0">
              <a:latin typeface="Raleway" pitchFamily="2" charset="77"/>
            </a:endParaRPr>
          </a:p>
        </p:txBody>
      </p:sp>
      <p:sp>
        <p:nvSpPr>
          <p:cNvPr id="8" name="TextBox 7">
            <a:extLst>
              <a:ext uri="{FF2B5EF4-FFF2-40B4-BE49-F238E27FC236}">
                <a16:creationId xmlns:a16="http://schemas.microsoft.com/office/drawing/2014/main" id="{65273731-7781-B317-4C2C-94EA3D9AFB74}"/>
              </a:ext>
            </a:extLst>
          </p:cNvPr>
          <p:cNvSpPr txBox="1">
            <a:spLocks noChangeArrowheads="1"/>
          </p:cNvSpPr>
          <p:nvPr/>
        </p:nvSpPr>
        <p:spPr bwMode="auto">
          <a:xfrm>
            <a:off x="977901" y="3139136"/>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3200" b="1" dirty="0">
                <a:solidFill>
                  <a:schemeClr val="bg1"/>
                </a:solidFill>
                <a:latin typeface="Gotham Bold" panose="02000604030000020004" pitchFamily="2" charset="0"/>
              </a:rPr>
              <a:t>EGF</a:t>
            </a:r>
          </a:p>
        </p:txBody>
      </p:sp>
      <p:sp>
        <p:nvSpPr>
          <p:cNvPr id="10" name="Rectangle 9">
            <a:extLst>
              <a:ext uri="{FF2B5EF4-FFF2-40B4-BE49-F238E27FC236}">
                <a16:creationId xmlns:a16="http://schemas.microsoft.com/office/drawing/2014/main" id="{EF6CCE68-3C6F-5390-07B7-88D2917B35D0}"/>
              </a:ext>
            </a:extLst>
          </p:cNvPr>
          <p:cNvSpPr/>
          <p:nvPr/>
        </p:nvSpPr>
        <p:spPr>
          <a:xfrm>
            <a:off x="3274087" y="4561381"/>
            <a:ext cx="2504151" cy="15893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7D0AE090-F229-C64A-C4DF-B97BED72197E}"/>
              </a:ext>
            </a:extLst>
          </p:cNvPr>
          <p:cNvSpPr/>
          <p:nvPr/>
        </p:nvSpPr>
        <p:spPr>
          <a:xfrm rot="5400000" flipV="1">
            <a:off x="5519164" y="4320300"/>
            <a:ext cx="782734" cy="269875"/>
          </a:xfrm>
          <a:prstGeom prst="parallelogram">
            <a:avLst>
              <a:gd name="adj" fmla="val 66077"/>
            </a:avLst>
          </a:prstGeom>
          <a:solidFill>
            <a:srgbClr val="663F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12" name="Rectangle 11">
            <a:extLst>
              <a:ext uri="{FF2B5EF4-FFF2-40B4-BE49-F238E27FC236}">
                <a16:creationId xmlns:a16="http://schemas.microsoft.com/office/drawing/2014/main" id="{CE4CB670-A07C-9300-8907-F84CEDC5717B}"/>
              </a:ext>
            </a:extLst>
          </p:cNvPr>
          <p:cNvSpPr/>
          <p:nvPr/>
        </p:nvSpPr>
        <p:spPr>
          <a:xfrm>
            <a:off x="3274088" y="4063866"/>
            <a:ext cx="2768597" cy="589822"/>
          </a:xfrm>
          <a:prstGeom prst="rect">
            <a:avLst/>
          </a:prstGeom>
          <a:solidFill>
            <a:srgbClr val="AE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D58675-1BBB-42C0-5505-98D0112A5710}"/>
              </a:ext>
            </a:extLst>
          </p:cNvPr>
          <p:cNvSpPr>
            <a:spLocks noChangeArrowheads="1"/>
          </p:cNvSpPr>
          <p:nvPr/>
        </p:nvSpPr>
        <p:spPr bwMode="auto">
          <a:xfrm>
            <a:off x="3490517" y="4692350"/>
            <a:ext cx="2341033" cy="133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eaLnBrk="1" hangingPunct="1">
              <a:lnSpc>
                <a:spcPct val="150000"/>
              </a:lnSpc>
              <a:spcBef>
                <a:spcPct val="0"/>
              </a:spcBef>
              <a:buNone/>
            </a:pPr>
            <a:r>
              <a:rPr lang="en-US" sz="1100" dirty="0">
                <a:latin typeface="Raleway" pitchFamily="2" charset="77"/>
              </a:rPr>
              <a:t>Anti-inflammatory function.</a:t>
            </a:r>
            <a:br>
              <a:rPr lang="en-US" sz="1100" dirty="0">
                <a:latin typeface="Raleway" pitchFamily="2" charset="77"/>
              </a:rPr>
            </a:br>
            <a:r>
              <a:rPr lang="en-US" sz="1100" dirty="0">
                <a:latin typeface="Raleway" pitchFamily="2" charset="77"/>
              </a:rPr>
              <a:t>Promotes cell migration and proliferation. Inhibits apoptosis. Promotes angiogenesis. Promotes hair growth.</a:t>
            </a:r>
          </a:p>
        </p:txBody>
      </p:sp>
      <p:sp>
        <p:nvSpPr>
          <p:cNvPr id="14" name="TextBox 13">
            <a:extLst>
              <a:ext uri="{FF2B5EF4-FFF2-40B4-BE49-F238E27FC236}">
                <a16:creationId xmlns:a16="http://schemas.microsoft.com/office/drawing/2014/main" id="{370A5B22-73BA-A549-56B7-A3E098F85D12}"/>
              </a:ext>
            </a:extLst>
          </p:cNvPr>
          <p:cNvSpPr txBox="1">
            <a:spLocks noChangeArrowheads="1"/>
          </p:cNvSpPr>
          <p:nvPr/>
        </p:nvSpPr>
        <p:spPr bwMode="auto">
          <a:xfrm>
            <a:off x="3479009" y="4068913"/>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3200" b="1" dirty="0">
                <a:solidFill>
                  <a:schemeClr val="bg1"/>
                </a:solidFill>
                <a:latin typeface="Gotham Bold" panose="02000604030000020004" pitchFamily="2" charset="0"/>
              </a:rPr>
              <a:t>HGF</a:t>
            </a:r>
          </a:p>
        </p:txBody>
      </p:sp>
      <p:sp>
        <p:nvSpPr>
          <p:cNvPr id="15" name="Rectangle 14">
            <a:extLst>
              <a:ext uri="{FF2B5EF4-FFF2-40B4-BE49-F238E27FC236}">
                <a16:creationId xmlns:a16="http://schemas.microsoft.com/office/drawing/2014/main" id="{647388F5-162B-313F-3710-31CB0417228F}"/>
              </a:ext>
            </a:extLst>
          </p:cNvPr>
          <p:cNvSpPr/>
          <p:nvPr/>
        </p:nvSpPr>
        <p:spPr>
          <a:xfrm>
            <a:off x="6298809" y="3631603"/>
            <a:ext cx="2235730" cy="13321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9C219BAA-95C6-68C5-C5F2-708C9BCB2448}"/>
              </a:ext>
            </a:extLst>
          </p:cNvPr>
          <p:cNvSpPr/>
          <p:nvPr/>
        </p:nvSpPr>
        <p:spPr>
          <a:xfrm rot="5400000" flipV="1">
            <a:off x="8276655" y="3390521"/>
            <a:ext cx="782734" cy="269875"/>
          </a:xfrm>
          <a:prstGeom prst="parallelogram">
            <a:avLst>
              <a:gd name="adj" fmla="val 66077"/>
            </a:avLst>
          </a:prstGeom>
          <a:solidFill>
            <a:srgbClr val="6480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17" name="Rectangle 16">
            <a:extLst>
              <a:ext uri="{FF2B5EF4-FFF2-40B4-BE49-F238E27FC236}">
                <a16:creationId xmlns:a16="http://schemas.microsoft.com/office/drawing/2014/main" id="{6A05E5CF-7D6E-EC7E-5B41-8B6F28FE269D}"/>
              </a:ext>
            </a:extLst>
          </p:cNvPr>
          <p:cNvSpPr/>
          <p:nvPr/>
        </p:nvSpPr>
        <p:spPr>
          <a:xfrm>
            <a:off x="6298809" y="3134089"/>
            <a:ext cx="2504151" cy="589822"/>
          </a:xfrm>
          <a:prstGeom prst="rect">
            <a:avLst/>
          </a:prstGeom>
          <a:solidFill>
            <a:srgbClr val="AB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091B1F-20F6-0704-F69B-F729A01A584E}"/>
              </a:ext>
            </a:extLst>
          </p:cNvPr>
          <p:cNvSpPr>
            <a:spLocks noChangeArrowheads="1"/>
          </p:cNvSpPr>
          <p:nvPr/>
        </p:nvSpPr>
        <p:spPr bwMode="auto">
          <a:xfrm>
            <a:off x="6515239" y="3762573"/>
            <a:ext cx="2082800" cy="10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Promotes angiogenesis.</a:t>
            </a:r>
            <a:br>
              <a:rPr lang="en-US" sz="1100" dirty="0">
                <a:latin typeface="Raleway" pitchFamily="2" charset="77"/>
              </a:rPr>
            </a:br>
            <a:r>
              <a:rPr lang="en-US" sz="1100" dirty="0">
                <a:latin typeface="Raleway" pitchFamily="2" charset="77"/>
              </a:rPr>
              <a:t>Promotes fibroblast proliferation. Inhibits scar formation in wounds.</a:t>
            </a:r>
          </a:p>
        </p:txBody>
      </p:sp>
      <p:sp>
        <p:nvSpPr>
          <p:cNvPr id="19" name="TextBox 18">
            <a:extLst>
              <a:ext uri="{FF2B5EF4-FFF2-40B4-BE49-F238E27FC236}">
                <a16:creationId xmlns:a16="http://schemas.microsoft.com/office/drawing/2014/main" id="{3D28555A-60FF-4373-B3E0-7B3D8390C0FD}"/>
              </a:ext>
            </a:extLst>
          </p:cNvPr>
          <p:cNvSpPr txBox="1">
            <a:spLocks noChangeArrowheads="1"/>
          </p:cNvSpPr>
          <p:nvPr/>
        </p:nvSpPr>
        <p:spPr bwMode="auto">
          <a:xfrm>
            <a:off x="6503730" y="3139136"/>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3200" b="1" dirty="0">
                <a:solidFill>
                  <a:schemeClr val="bg1"/>
                </a:solidFill>
                <a:latin typeface="Gotham Bold" panose="02000604030000020004" pitchFamily="2" charset="0"/>
              </a:rPr>
              <a:t>VEGF</a:t>
            </a:r>
          </a:p>
        </p:txBody>
      </p:sp>
      <p:sp>
        <p:nvSpPr>
          <p:cNvPr id="20" name="Rectangle 19">
            <a:extLst>
              <a:ext uri="{FF2B5EF4-FFF2-40B4-BE49-F238E27FC236}">
                <a16:creationId xmlns:a16="http://schemas.microsoft.com/office/drawing/2014/main" id="{F44AF270-DD7E-BEDB-F23A-4535700E0A2F}"/>
              </a:ext>
            </a:extLst>
          </p:cNvPr>
          <p:cNvSpPr/>
          <p:nvPr/>
        </p:nvSpPr>
        <p:spPr>
          <a:xfrm>
            <a:off x="8814469" y="4561381"/>
            <a:ext cx="2235730" cy="10782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BFBA296F-C64E-5020-1F56-56445A55663F}"/>
              </a:ext>
            </a:extLst>
          </p:cNvPr>
          <p:cNvSpPr/>
          <p:nvPr/>
        </p:nvSpPr>
        <p:spPr>
          <a:xfrm rot="5400000" flipV="1">
            <a:off x="10792315" y="4320298"/>
            <a:ext cx="782734" cy="269875"/>
          </a:xfrm>
          <a:prstGeom prst="parallelogram">
            <a:avLst>
              <a:gd name="adj" fmla="val 66077"/>
            </a:avLst>
          </a:prstGeom>
          <a:solidFill>
            <a:srgbClr val="A26B4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22" name="Rectangle 21">
            <a:extLst>
              <a:ext uri="{FF2B5EF4-FFF2-40B4-BE49-F238E27FC236}">
                <a16:creationId xmlns:a16="http://schemas.microsoft.com/office/drawing/2014/main" id="{6F4ABE59-235E-5CB8-CBE0-7B003ADC926D}"/>
              </a:ext>
            </a:extLst>
          </p:cNvPr>
          <p:cNvSpPr/>
          <p:nvPr/>
        </p:nvSpPr>
        <p:spPr>
          <a:xfrm>
            <a:off x="8814469" y="4063866"/>
            <a:ext cx="2504151" cy="589822"/>
          </a:xfrm>
          <a:prstGeom prst="rect">
            <a:avLst/>
          </a:prstGeom>
          <a:solidFill>
            <a:srgbClr val="FAA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38C5C9-29B4-87E9-F59D-112C5596938F}"/>
              </a:ext>
            </a:extLst>
          </p:cNvPr>
          <p:cNvSpPr>
            <a:spLocks noChangeArrowheads="1"/>
          </p:cNvSpPr>
          <p:nvPr/>
        </p:nvSpPr>
        <p:spPr bwMode="auto">
          <a:xfrm>
            <a:off x="9030899" y="4692350"/>
            <a:ext cx="2082800"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Damaged tissue repair.</a:t>
            </a:r>
            <a:br>
              <a:rPr lang="en-US" sz="1100" dirty="0">
                <a:latin typeface="Raleway" pitchFamily="2" charset="77"/>
              </a:rPr>
            </a:br>
            <a:r>
              <a:rPr lang="en-US" sz="1100" dirty="0">
                <a:latin typeface="Raleway" pitchFamily="2" charset="77"/>
              </a:rPr>
              <a:t>Regulation of immune cell proliferation.</a:t>
            </a:r>
          </a:p>
        </p:txBody>
      </p:sp>
      <p:sp>
        <p:nvSpPr>
          <p:cNvPr id="24" name="TextBox 23">
            <a:extLst>
              <a:ext uri="{FF2B5EF4-FFF2-40B4-BE49-F238E27FC236}">
                <a16:creationId xmlns:a16="http://schemas.microsoft.com/office/drawing/2014/main" id="{FF8FC791-AECA-939C-18C4-45344F3616A4}"/>
              </a:ext>
            </a:extLst>
          </p:cNvPr>
          <p:cNvSpPr txBox="1">
            <a:spLocks noChangeArrowheads="1"/>
          </p:cNvSpPr>
          <p:nvPr/>
        </p:nvSpPr>
        <p:spPr bwMode="auto">
          <a:xfrm>
            <a:off x="9019390" y="4068913"/>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3200" b="1" dirty="0">
                <a:solidFill>
                  <a:schemeClr val="bg1"/>
                </a:solidFill>
                <a:latin typeface="Gotham Bold" panose="02000604030000020004" pitchFamily="2" charset="0"/>
              </a:rPr>
              <a:t>TGF</a:t>
            </a:r>
            <a:r>
              <a:rPr lang="el-GR" sz="3200" b="1" dirty="0">
                <a:solidFill>
                  <a:schemeClr val="bg1"/>
                </a:solidFill>
                <a:latin typeface="Gotham Bold" panose="02000604030000020004" pitchFamily="2" charset="0"/>
              </a:rPr>
              <a:t>β</a:t>
            </a:r>
          </a:p>
        </p:txBody>
      </p:sp>
      <p:sp>
        <p:nvSpPr>
          <p:cNvPr id="25" name="Title 21">
            <a:extLst>
              <a:ext uri="{FF2B5EF4-FFF2-40B4-BE49-F238E27FC236}">
                <a16:creationId xmlns:a16="http://schemas.microsoft.com/office/drawing/2014/main" id="{3521C94A-089E-747E-781E-F34252247E7F}"/>
              </a:ext>
            </a:extLst>
          </p:cNvPr>
          <p:cNvSpPr txBox="1">
            <a:spLocks noChangeArrowheads="1"/>
          </p:cNvSpPr>
          <p:nvPr/>
        </p:nvSpPr>
        <p:spPr bwMode="auto">
          <a:xfrm>
            <a:off x="8479631" y="884848"/>
            <a:ext cx="2919412" cy="129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nSpc>
                <a:spcPct val="150000"/>
              </a:lnSpc>
            </a:pPr>
            <a:r>
              <a:rPr lang="en-US" sz="1400" b="0" dirty="0">
                <a:solidFill>
                  <a:srgbClr val="501A73"/>
                </a:solidFill>
                <a:latin typeface="Gotham Book" panose="02000603040000090004" pitchFamily="2" charset="77"/>
              </a:rPr>
              <a:t>It contains about 250 kinds of growth factors, so it promotes various cell division, growth and differentiation.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2" fill="hold" nodeType="after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wipe(right)">
                                      <p:cBhvr>
                                        <p:cTn id="7" dur="500"/>
                                        <p:tgtEl>
                                          <p:spTgt spid="25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61"/>
                                        </p:tgtEl>
                                        <p:attrNameLst>
                                          <p:attrName>style.visibility</p:attrName>
                                        </p:attrNameLst>
                                      </p:cBhvr>
                                      <p:to>
                                        <p:strVal val="visible"/>
                                      </p:to>
                                    </p:set>
                                    <p:animEffect transition="in" filter="fade">
                                      <p:cBhvr>
                                        <p:cTn id="11" dur="500"/>
                                        <p:tgtEl>
                                          <p:spTgt spid="261"/>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2000"/>
                            </p:stCondLst>
                            <p:childTnLst>
                              <p:par>
                                <p:cTn id="37" presetID="22" presetClass="entr" presetSubtype="2"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500"/>
                                        <p:tgtEl>
                                          <p:spTgt spid="16"/>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par>
                          <p:cTn id="47" fill="hold">
                            <p:stCondLst>
                              <p:cond delay="3000"/>
                            </p:stCondLst>
                            <p:childTnLst>
                              <p:par>
                                <p:cTn id="48" presetID="22" presetClass="entr" presetSubtype="2"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right)">
                                      <p:cBhvr>
                                        <p:cTn id="50" dur="500"/>
                                        <p:tgtEl>
                                          <p:spTgt spid="21"/>
                                        </p:tgtEl>
                                      </p:cBhvr>
                                    </p:animEffect>
                                  </p:childTnLst>
                                </p:cTn>
                              </p:par>
                            </p:childTnLst>
                          </p:cTn>
                        </p:par>
                        <p:par>
                          <p:cTn id="51" fill="hold">
                            <p:stCondLst>
                              <p:cond delay="3500"/>
                            </p:stCondLst>
                            <p:childTnLst>
                              <p:par>
                                <p:cTn id="52" presetID="10"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42"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anim calcmode="lin" valueType="num">
                                      <p:cBhvr>
                                        <p:cTn id="61" dur="500" fill="hold"/>
                                        <p:tgtEl>
                                          <p:spTgt spid="25"/>
                                        </p:tgtEl>
                                        <p:attrNameLst>
                                          <p:attrName>ppt_x</p:attrName>
                                        </p:attrNameLst>
                                      </p:cBhvr>
                                      <p:tavLst>
                                        <p:tav tm="0">
                                          <p:val>
                                            <p:strVal val="#ppt_x"/>
                                          </p:val>
                                        </p:tav>
                                        <p:tav tm="100000">
                                          <p:val>
                                            <p:strVal val="#ppt_x"/>
                                          </p:val>
                                        </p:tav>
                                      </p:tavLst>
                                    </p:anim>
                                    <p:anim calcmode="lin" valueType="num">
                                      <p:cBhvr>
                                        <p:cTn id="6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animBg="1"/>
      <p:bldP spid="3" grpId="0"/>
      <p:bldP spid="5" grpId="0"/>
      <p:bldP spid="261" grpId="0"/>
      <p:bldP spid="8" grpId="0"/>
      <p:bldP spid="11" grpId="0" animBg="1"/>
      <p:bldP spid="13" grpId="0"/>
      <p:bldP spid="14" grpId="0"/>
      <p:bldP spid="16" grpId="0" animBg="1"/>
      <p:bldP spid="18" grpId="0"/>
      <p:bldP spid="19" grpId="0"/>
      <p:bldP spid="21" grpId="0" animBg="1"/>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5BB196-0307-4D6D-C1D9-72DC53A402C9}"/>
              </a:ext>
            </a:extLst>
          </p:cNvPr>
          <p:cNvSpPr/>
          <p:nvPr/>
        </p:nvSpPr>
        <p:spPr>
          <a:xfrm>
            <a:off x="769937" y="3631604"/>
            <a:ext cx="2235730" cy="15893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allelogram 256">
            <a:extLst>
              <a:ext uri="{FF2B5EF4-FFF2-40B4-BE49-F238E27FC236}">
                <a16:creationId xmlns:a16="http://schemas.microsoft.com/office/drawing/2014/main" id="{FC0121A9-1FBC-2770-5CFA-4B5DA850A15B}"/>
              </a:ext>
            </a:extLst>
          </p:cNvPr>
          <p:cNvSpPr/>
          <p:nvPr/>
        </p:nvSpPr>
        <p:spPr>
          <a:xfrm rot="5400000" flipV="1">
            <a:off x="2747783" y="3390521"/>
            <a:ext cx="782734" cy="269875"/>
          </a:xfrm>
          <a:prstGeom prst="parallelogram">
            <a:avLst>
              <a:gd name="adj" fmla="val 66077"/>
            </a:avLst>
          </a:prstGeom>
          <a:solidFill>
            <a:srgbClr val="311E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9" name="Rectangle 8">
            <a:extLst>
              <a:ext uri="{FF2B5EF4-FFF2-40B4-BE49-F238E27FC236}">
                <a16:creationId xmlns:a16="http://schemas.microsoft.com/office/drawing/2014/main" id="{0854E28D-1143-E118-EF07-EF82D6E41AF5}"/>
              </a:ext>
            </a:extLst>
          </p:cNvPr>
          <p:cNvSpPr/>
          <p:nvPr/>
        </p:nvSpPr>
        <p:spPr>
          <a:xfrm>
            <a:off x="769937" y="3134089"/>
            <a:ext cx="2504151" cy="589822"/>
          </a:xfrm>
          <a:prstGeom prst="rect">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1">
            <a:extLst>
              <a:ext uri="{FF2B5EF4-FFF2-40B4-BE49-F238E27FC236}">
                <a16:creationId xmlns:a16="http://schemas.microsoft.com/office/drawing/2014/main" id="{7B423A28-0FA4-835C-DB96-2B9B0FA28278}"/>
              </a:ext>
            </a:extLst>
          </p:cNvPr>
          <p:cNvSpPr txBox="1">
            <a:spLocks noChangeArrowheads="1"/>
          </p:cNvSpPr>
          <p:nvPr/>
        </p:nvSpPr>
        <p:spPr bwMode="auto">
          <a:xfrm>
            <a:off x="769938" y="1090315"/>
            <a:ext cx="747342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chemeClr val="tx1"/>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gn="l"/>
            <a:r>
              <a:rPr lang="en-US" sz="3600" dirty="0"/>
              <a:t>Adipose-Derived Stem Cell Conditioned Media </a:t>
            </a:r>
            <a:r>
              <a:rPr lang="en-US" sz="1800" b="0" dirty="0">
                <a:solidFill>
                  <a:srgbClr val="AE6CFF"/>
                </a:solidFill>
              </a:rPr>
              <a:t>— Growth Factors</a:t>
            </a:r>
          </a:p>
        </p:txBody>
      </p:sp>
      <p:sp>
        <p:nvSpPr>
          <p:cNvPr id="4" name="Title 21">
            <a:extLst>
              <a:ext uri="{FF2B5EF4-FFF2-40B4-BE49-F238E27FC236}">
                <a16:creationId xmlns:a16="http://schemas.microsoft.com/office/drawing/2014/main" id="{90CDA8BC-839F-45B6-3F68-AC5BDD3D1365}"/>
              </a:ext>
            </a:extLst>
          </p:cNvPr>
          <p:cNvSpPr txBox="1">
            <a:spLocks noChangeArrowheads="1"/>
          </p:cNvSpPr>
          <p:nvPr/>
        </p:nvSpPr>
        <p:spPr bwMode="auto">
          <a:xfrm>
            <a:off x="8479631" y="884848"/>
            <a:ext cx="2919412" cy="129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pPr>
              <a:lnSpc>
                <a:spcPct val="150000"/>
              </a:lnSpc>
            </a:pPr>
            <a:r>
              <a:rPr lang="en-US" sz="1400" b="0" dirty="0">
                <a:solidFill>
                  <a:srgbClr val="501A73"/>
                </a:solidFill>
                <a:latin typeface="Gotham Book" panose="02000603040000090004" pitchFamily="2" charset="77"/>
              </a:rPr>
              <a:t>It contains about 250 kinds of growth factors, so it promotes various cell division, growth and differentiation.</a:t>
            </a:r>
          </a:p>
        </p:txBody>
      </p:sp>
      <p:sp>
        <p:nvSpPr>
          <p:cNvPr id="5" name="Title 21">
            <a:extLst>
              <a:ext uri="{FF2B5EF4-FFF2-40B4-BE49-F238E27FC236}">
                <a16:creationId xmlns:a16="http://schemas.microsoft.com/office/drawing/2014/main" id="{699C0E87-69E0-74C1-C42F-1C894875725C}"/>
              </a:ext>
            </a:extLst>
          </p:cNvPr>
          <p:cNvSpPr txBox="1">
            <a:spLocks noChangeArrowheads="1"/>
          </p:cNvSpPr>
          <p:nvPr/>
        </p:nvSpPr>
        <p:spPr bwMode="auto">
          <a:xfrm>
            <a:off x="774963" y="2340471"/>
            <a:ext cx="3610769" cy="52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5400" b="1" kern="1200">
                <a:solidFill>
                  <a:schemeClr val="bg2"/>
                </a:solidFill>
                <a:latin typeface="Gotham Medium" panose="0200060403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2pPr>
            <a:lvl3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3pPr>
            <a:lvl4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4pPr>
            <a:lvl5pPr algn="l" rtl="0" eaLnBrk="0" fontAlgn="base" hangingPunct="0">
              <a:lnSpc>
                <a:spcPct val="90000"/>
              </a:lnSpc>
              <a:spcBef>
                <a:spcPct val="0"/>
              </a:spcBef>
              <a:spcAft>
                <a:spcPct val="0"/>
              </a:spcAft>
              <a:defRPr sz="4400">
                <a:solidFill>
                  <a:schemeClr val="tx1"/>
                </a:solidFill>
                <a:latin typeface="Gotham Medium" panose="02000604030000020004" pitchFamily="2" charset="0"/>
              </a:defRPr>
            </a:lvl5pPr>
            <a:lvl6pPr marL="457200" algn="l" rtl="0" fontAlgn="base">
              <a:lnSpc>
                <a:spcPct val="90000"/>
              </a:lnSpc>
              <a:spcBef>
                <a:spcPct val="0"/>
              </a:spcBef>
              <a:spcAft>
                <a:spcPct val="0"/>
              </a:spcAft>
              <a:defRPr sz="4400">
                <a:solidFill>
                  <a:schemeClr val="tx1"/>
                </a:solidFill>
                <a:latin typeface="Playfair Display" pitchFamily="2" charset="77"/>
              </a:defRPr>
            </a:lvl6pPr>
            <a:lvl7pPr marL="914400" algn="l" rtl="0" fontAlgn="base">
              <a:lnSpc>
                <a:spcPct val="90000"/>
              </a:lnSpc>
              <a:spcBef>
                <a:spcPct val="0"/>
              </a:spcBef>
              <a:spcAft>
                <a:spcPct val="0"/>
              </a:spcAft>
              <a:defRPr sz="4400">
                <a:solidFill>
                  <a:schemeClr val="tx1"/>
                </a:solidFill>
                <a:latin typeface="Playfair Display" pitchFamily="2" charset="77"/>
              </a:defRPr>
            </a:lvl7pPr>
            <a:lvl8pPr marL="1371600" algn="l" rtl="0" fontAlgn="base">
              <a:lnSpc>
                <a:spcPct val="90000"/>
              </a:lnSpc>
              <a:spcBef>
                <a:spcPct val="0"/>
              </a:spcBef>
              <a:spcAft>
                <a:spcPct val="0"/>
              </a:spcAft>
              <a:defRPr sz="4400">
                <a:solidFill>
                  <a:schemeClr val="tx1"/>
                </a:solidFill>
                <a:latin typeface="Playfair Display" pitchFamily="2" charset="77"/>
              </a:defRPr>
            </a:lvl8pPr>
            <a:lvl9pPr marL="1828800" algn="l" rtl="0" fontAlgn="base">
              <a:lnSpc>
                <a:spcPct val="90000"/>
              </a:lnSpc>
              <a:spcBef>
                <a:spcPct val="0"/>
              </a:spcBef>
              <a:spcAft>
                <a:spcPct val="0"/>
              </a:spcAft>
              <a:defRPr sz="4400">
                <a:solidFill>
                  <a:schemeClr val="tx1"/>
                </a:solidFill>
                <a:latin typeface="Playfair Display" pitchFamily="2" charset="77"/>
              </a:defRPr>
            </a:lvl9pPr>
          </a:lstStyle>
          <a:p>
            <a:r>
              <a:rPr lang="en-US" sz="1800" dirty="0">
                <a:solidFill>
                  <a:schemeClr val="tx1"/>
                </a:solidFill>
                <a:latin typeface="Gotham Book" panose="02000603040000090004" pitchFamily="2" charset="77"/>
              </a:rPr>
              <a:t>Growth Factors &amp; Functions</a:t>
            </a:r>
          </a:p>
        </p:txBody>
      </p:sp>
      <p:sp>
        <p:nvSpPr>
          <p:cNvPr id="261" name="Rectangle 260">
            <a:extLst>
              <a:ext uri="{FF2B5EF4-FFF2-40B4-BE49-F238E27FC236}">
                <a16:creationId xmlns:a16="http://schemas.microsoft.com/office/drawing/2014/main" id="{FDE70C5E-920F-9A06-E466-0A6CBC53A0C6}"/>
              </a:ext>
            </a:extLst>
          </p:cNvPr>
          <p:cNvSpPr>
            <a:spLocks noChangeArrowheads="1"/>
          </p:cNvSpPr>
          <p:nvPr/>
        </p:nvSpPr>
        <p:spPr bwMode="auto">
          <a:xfrm>
            <a:off x="986367" y="3762573"/>
            <a:ext cx="2082800" cy="133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Promotes epithelial cell proliferation. Promotes production of collagen, hyaluronic acid, SOD, etc. </a:t>
            </a:r>
            <a:br>
              <a:rPr lang="en-US" sz="1100" dirty="0">
                <a:latin typeface="Raleway" pitchFamily="2" charset="77"/>
              </a:rPr>
            </a:br>
            <a:r>
              <a:rPr lang="en-US" sz="1100" dirty="0">
                <a:latin typeface="Raleway" pitchFamily="2" charset="77"/>
              </a:rPr>
              <a:t>in fibroblasts.</a:t>
            </a:r>
          </a:p>
        </p:txBody>
      </p:sp>
      <p:sp>
        <p:nvSpPr>
          <p:cNvPr id="8" name="TextBox 7">
            <a:extLst>
              <a:ext uri="{FF2B5EF4-FFF2-40B4-BE49-F238E27FC236}">
                <a16:creationId xmlns:a16="http://schemas.microsoft.com/office/drawing/2014/main" id="{65273731-7781-B317-4C2C-94EA3D9AFB74}"/>
              </a:ext>
            </a:extLst>
          </p:cNvPr>
          <p:cNvSpPr txBox="1">
            <a:spLocks noChangeArrowheads="1"/>
          </p:cNvSpPr>
          <p:nvPr/>
        </p:nvSpPr>
        <p:spPr bwMode="auto">
          <a:xfrm>
            <a:off x="977901" y="3139136"/>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3200" b="1" dirty="0" err="1">
                <a:solidFill>
                  <a:schemeClr val="bg1"/>
                </a:solidFill>
                <a:latin typeface="Gotham Bold" panose="02000604030000020004" pitchFamily="2" charset="0"/>
              </a:rPr>
              <a:t>aFGF</a:t>
            </a:r>
            <a:endParaRPr lang="en-US" sz="3200" b="1" dirty="0">
              <a:solidFill>
                <a:schemeClr val="bg1"/>
              </a:solidFill>
              <a:latin typeface="Gotham Bold" panose="02000604030000020004" pitchFamily="2" charset="0"/>
            </a:endParaRPr>
          </a:p>
        </p:txBody>
      </p:sp>
      <p:sp>
        <p:nvSpPr>
          <p:cNvPr id="10" name="Rectangle 9">
            <a:extLst>
              <a:ext uri="{FF2B5EF4-FFF2-40B4-BE49-F238E27FC236}">
                <a16:creationId xmlns:a16="http://schemas.microsoft.com/office/drawing/2014/main" id="{EF6CCE68-3C6F-5390-07B7-88D2917B35D0}"/>
              </a:ext>
            </a:extLst>
          </p:cNvPr>
          <p:cNvSpPr/>
          <p:nvPr/>
        </p:nvSpPr>
        <p:spPr>
          <a:xfrm>
            <a:off x="3274087" y="4792728"/>
            <a:ext cx="2504151" cy="8488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7D0AE090-F229-C64A-C4DF-B97BED72197E}"/>
              </a:ext>
            </a:extLst>
          </p:cNvPr>
          <p:cNvSpPr/>
          <p:nvPr/>
        </p:nvSpPr>
        <p:spPr>
          <a:xfrm rot="5400000" flipV="1">
            <a:off x="5519164" y="4551647"/>
            <a:ext cx="782734" cy="269875"/>
          </a:xfrm>
          <a:prstGeom prst="parallelogram">
            <a:avLst>
              <a:gd name="adj" fmla="val 66077"/>
            </a:avLst>
          </a:prstGeom>
          <a:solidFill>
            <a:srgbClr val="311E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12" name="Rectangle 11">
            <a:extLst>
              <a:ext uri="{FF2B5EF4-FFF2-40B4-BE49-F238E27FC236}">
                <a16:creationId xmlns:a16="http://schemas.microsoft.com/office/drawing/2014/main" id="{CE4CB670-A07C-9300-8907-F84CEDC5717B}"/>
              </a:ext>
            </a:extLst>
          </p:cNvPr>
          <p:cNvSpPr/>
          <p:nvPr/>
        </p:nvSpPr>
        <p:spPr>
          <a:xfrm>
            <a:off x="3274088" y="4295213"/>
            <a:ext cx="2768597" cy="589822"/>
          </a:xfrm>
          <a:prstGeom prst="rect">
            <a:avLst/>
          </a:prstGeom>
          <a:solidFill>
            <a:srgbClr val="663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D58675-1BBB-42C0-5505-98D0112A5710}"/>
              </a:ext>
            </a:extLst>
          </p:cNvPr>
          <p:cNvSpPr>
            <a:spLocks noChangeArrowheads="1"/>
          </p:cNvSpPr>
          <p:nvPr/>
        </p:nvSpPr>
        <p:spPr bwMode="auto">
          <a:xfrm>
            <a:off x="3490517" y="4923697"/>
            <a:ext cx="2341033"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Skin dermal regeneration factor. Wound healing effect.</a:t>
            </a:r>
          </a:p>
        </p:txBody>
      </p:sp>
      <p:sp>
        <p:nvSpPr>
          <p:cNvPr id="14" name="TextBox 13">
            <a:extLst>
              <a:ext uri="{FF2B5EF4-FFF2-40B4-BE49-F238E27FC236}">
                <a16:creationId xmlns:a16="http://schemas.microsoft.com/office/drawing/2014/main" id="{370A5B22-73BA-A549-56B7-A3E098F85D12}"/>
              </a:ext>
            </a:extLst>
          </p:cNvPr>
          <p:cNvSpPr txBox="1">
            <a:spLocks noChangeArrowheads="1"/>
          </p:cNvSpPr>
          <p:nvPr/>
        </p:nvSpPr>
        <p:spPr bwMode="auto">
          <a:xfrm>
            <a:off x="3479009" y="4300260"/>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3200" b="1" dirty="0" err="1">
                <a:solidFill>
                  <a:schemeClr val="bg1"/>
                </a:solidFill>
                <a:latin typeface="Gotham Bold" panose="02000604030000020004" pitchFamily="2" charset="0"/>
              </a:rPr>
              <a:t>bFGF</a:t>
            </a:r>
            <a:endParaRPr lang="en-US" sz="3200" b="1" dirty="0">
              <a:solidFill>
                <a:schemeClr val="bg1"/>
              </a:solidFill>
              <a:latin typeface="Gotham Bold" panose="02000604030000020004" pitchFamily="2" charset="0"/>
            </a:endParaRPr>
          </a:p>
        </p:txBody>
      </p:sp>
      <p:sp>
        <p:nvSpPr>
          <p:cNvPr id="15" name="Rectangle 14">
            <a:extLst>
              <a:ext uri="{FF2B5EF4-FFF2-40B4-BE49-F238E27FC236}">
                <a16:creationId xmlns:a16="http://schemas.microsoft.com/office/drawing/2014/main" id="{647388F5-162B-313F-3710-31CB0417228F}"/>
              </a:ext>
            </a:extLst>
          </p:cNvPr>
          <p:cNvSpPr/>
          <p:nvPr/>
        </p:nvSpPr>
        <p:spPr>
          <a:xfrm>
            <a:off x="6298809" y="3631604"/>
            <a:ext cx="2235730" cy="855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9C219BAA-95C6-68C5-C5F2-708C9BCB2448}"/>
              </a:ext>
            </a:extLst>
          </p:cNvPr>
          <p:cNvSpPr/>
          <p:nvPr/>
        </p:nvSpPr>
        <p:spPr>
          <a:xfrm rot="5400000" flipV="1">
            <a:off x="8276655" y="3390521"/>
            <a:ext cx="782734" cy="269875"/>
          </a:xfrm>
          <a:prstGeom prst="parallelogram">
            <a:avLst>
              <a:gd name="adj" fmla="val 66077"/>
            </a:avLst>
          </a:prstGeom>
          <a:solidFill>
            <a:srgbClr val="76758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17" name="Rectangle 16">
            <a:extLst>
              <a:ext uri="{FF2B5EF4-FFF2-40B4-BE49-F238E27FC236}">
                <a16:creationId xmlns:a16="http://schemas.microsoft.com/office/drawing/2014/main" id="{6A05E5CF-7D6E-EC7E-5B41-8B6F28FE269D}"/>
              </a:ext>
            </a:extLst>
          </p:cNvPr>
          <p:cNvSpPr/>
          <p:nvPr/>
        </p:nvSpPr>
        <p:spPr>
          <a:xfrm>
            <a:off x="6298809" y="3134089"/>
            <a:ext cx="2504151" cy="589822"/>
          </a:xfrm>
          <a:prstGeom prst="rect">
            <a:avLst/>
          </a:prstGeom>
          <a:solidFill>
            <a:srgbClr val="C2C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091B1F-20F6-0704-F69B-F729A01A584E}"/>
              </a:ext>
            </a:extLst>
          </p:cNvPr>
          <p:cNvSpPr>
            <a:spLocks noChangeArrowheads="1"/>
          </p:cNvSpPr>
          <p:nvPr/>
        </p:nvSpPr>
        <p:spPr bwMode="auto">
          <a:xfrm>
            <a:off x="6515239" y="3762573"/>
            <a:ext cx="2082800" cy="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Promotes keratinocyte proliferation.</a:t>
            </a:r>
          </a:p>
        </p:txBody>
      </p:sp>
      <p:sp>
        <p:nvSpPr>
          <p:cNvPr id="19" name="TextBox 18">
            <a:extLst>
              <a:ext uri="{FF2B5EF4-FFF2-40B4-BE49-F238E27FC236}">
                <a16:creationId xmlns:a16="http://schemas.microsoft.com/office/drawing/2014/main" id="{3D28555A-60FF-4373-B3E0-7B3D8390C0FD}"/>
              </a:ext>
            </a:extLst>
          </p:cNvPr>
          <p:cNvSpPr txBox="1">
            <a:spLocks noChangeArrowheads="1"/>
          </p:cNvSpPr>
          <p:nvPr/>
        </p:nvSpPr>
        <p:spPr bwMode="auto">
          <a:xfrm>
            <a:off x="6503730" y="3139136"/>
            <a:ext cx="1522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3200" b="1" dirty="0">
                <a:solidFill>
                  <a:schemeClr val="bg1"/>
                </a:solidFill>
                <a:latin typeface="Gotham Bold" panose="02000604030000020004" pitchFamily="2" charset="0"/>
              </a:rPr>
              <a:t>KGF</a:t>
            </a:r>
          </a:p>
        </p:txBody>
      </p:sp>
      <p:sp>
        <p:nvSpPr>
          <p:cNvPr id="20" name="Rectangle 19">
            <a:extLst>
              <a:ext uri="{FF2B5EF4-FFF2-40B4-BE49-F238E27FC236}">
                <a16:creationId xmlns:a16="http://schemas.microsoft.com/office/drawing/2014/main" id="{F44AF270-DD7E-BEDB-F23A-4535700E0A2F}"/>
              </a:ext>
            </a:extLst>
          </p:cNvPr>
          <p:cNvSpPr/>
          <p:nvPr/>
        </p:nvSpPr>
        <p:spPr>
          <a:xfrm>
            <a:off x="8814469" y="4561381"/>
            <a:ext cx="2235730" cy="10782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BFBA296F-C64E-5020-1F56-56445A55663F}"/>
              </a:ext>
            </a:extLst>
          </p:cNvPr>
          <p:cNvSpPr/>
          <p:nvPr/>
        </p:nvSpPr>
        <p:spPr>
          <a:xfrm rot="5400000" flipV="1">
            <a:off x="10792315" y="4320298"/>
            <a:ext cx="782734" cy="269875"/>
          </a:xfrm>
          <a:prstGeom prst="parallelogram">
            <a:avLst>
              <a:gd name="adj" fmla="val 66077"/>
            </a:avLst>
          </a:prstGeom>
          <a:solidFill>
            <a:srgbClr val="9B76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22" name="Rectangle 21">
            <a:extLst>
              <a:ext uri="{FF2B5EF4-FFF2-40B4-BE49-F238E27FC236}">
                <a16:creationId xmlns:a16="http://schemas.microsoft.com/office/drawing/2014/main" id="{6F4ABE59-235E-5CB8-CBE0-7B003ADC926D}"/>
              </a:ext>
            </a:extLst>
          </p:cNvPr>
          <p:cNvSpPr/>
          <p:nvPr/>
        </p:nvSpPr>
        <p:spPr>
          <a:xfrm>
            <a:off x="8814469" y="4063866"/>
            <a:ext cx="2504151" cy="589822"/>
          </a:xfrm>
          <a:prstGeom prst="rect">
            <a:avLst/>
          </a:prstGeom>
          <a:solidFill>
            <a:srgbClr val="DBA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38C5C9-29B4-87E9-F59D-112C5596938F}"/>
              </a:ext>
            </a:extLst>
          </p:cNvPr>
          <p:cNvSpPr>
            <a:spLocks noChangeArrowheads="1"/>
          </p:cNvSpPr>
          <p:nvPr/>
        </p:nvSpPr>
        <p:spPr bwMode="auto">
          <a:xfrm>
            <a:off x="9030899" y="4692350"/>
            <a:ext cx="2082800" cy="8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50000"/>
              </a:lnSpc>
              <a:buNone/>
            </a:pPr>
            <a:r>
              <a:rPr lang="en-US" sz="1100" dirty="0">
                <a:latin typeface="Raleway" pitchFamily="2" charset="77"/>
              </a:rPr>
              <a:t>Promotes tissue regeneration. Promotes tissue growth.</a:t>
            </a:r>
          </a:p>
        </p:txBody>
      </p:sp>
      <p:sp>
        <p:nvSpPr>
          <p:cNvPr id="24" name="TextBox 23">
            <a:extLst>
              <a:ext uri="{FF2B5EF4-FFF2-40B4-BE49-F238E27FC236}">
                <a16:creationId xmlns:a16="http://schemas.microsoft.com/office/drawing/2014/main" id="{FF8FC791-AECA-939C-18C4-45344F3616A4}"/>
              </a:ext>
            </a:extLst>
          </p:cNvPr>
          <p:cNvSpPr txBox="1">
            <a:spLocks noChangeArrowheads="1"/>
          </p:cNvSpPr>
          <p:nvPr/>
        </p:nvSpPr>
        <p:spPr bwMode="auto">
          <a:xfrm>
            <a:off x="9019389" y="4068913"/>
            <a:ext cx="21862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otham Book" panose="02000603040000090004" pitchFamily="2" charset="77"/>
              </a:defRPr>
            </a:lvl1pPr>
            <a:lvl2pPr marL="742950" indent="-285750">
              <a:lnSpc>
                <a:spcPct val="90000"/>
              </a:lnSpc>
              <a:spcBef>
                <a:spcPts val="500"/>
              </a:spcBef>
              <a:buFont typeface="Arial" panose="020B0604020202020204" pitchFamily="34" charset="0"/>
              <a:buChar char="•"/>
              <a:defRPr sz="2400">
                <a:solidFill>
                  <a:schemeClr val="tx1"/>
                </a:solidFill>
                <a:latin typeface="Gotham Book" panose="02000603040000090004" pitchFamily="2" charset="77"/>
              </a:defRPr>
            </a:lvl2pPr>
            <a:lvl3pPr marL="1143000" indent="-228600">
              <a:lnSpc>
                <a:spcPct val="90000"/>
              </a:lnSpc>
              <a:spcBef>
                <a:spcPts val="500"/>
              </a:spcBef>
              <a:buFont typeface="Arial" panose="020B0604020202020204" pitchFamily="34" charset="0"/>
              <a:buChar char="•"/>
              <a:defRPr sz="2000">
                <a:solidFill>
                  <a:schemeClr val="tx1"/>
                </a:solidFill>
                <a:latin typeface="Gotham Book" panose="02000603040000090004" pitchFamily="2" charset="77"/>
              </a:defRPr>
            </a:lvl3pPr>
            <a:lvl4pPr marL="16002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4pPr>
            <a:lvl5pPr marL="2057400" indent="-228600">
              <a:lnSpc>
                <a:spcPct val="90000"/>
              </a:lnSpc>
              <a:spcBef>
                <a:spcPts val="500"/>
              </a:spcBef>
              <a:buFont typeface="Arial" panose="020B0604020202020204" pitchFamily="34" charset="0"/>
              <a:buChar char="•"/>
              <a:defRPr>
                <a:solidFill>
                  <a:schemeClr val="tx1"/>
                </a:solidFill>
                <a:latin typeface="Gotham Book" panose="02000603040000090004"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otham Book" panose="02000603040000090004" pitchFamily="2" charset="77"/>
              </a:defRPr>
            </a:lvl9pPr>
          </a:lstStyle>
          <a:p>
            <a:pPr>
              <a:lnSpc>
                <a:spcPct val="100000"/>
              </a:lnSpc>
              <a:buNone/>
            </a:pPr>
            <a:r>
              <a:rPr lang="en-US" sz="3200" b="1" dirty="0">
                <a:solidFill>
                  <a:schemeClr val="bg1"/>
                </a:solidFill>
                <a:latin typeface="Gotham Bold" panose="02000604030000020004" pitchFamily="2" charset="0"/>
              </a:rPr>
              <a:t>GF-1</a:t>
            </a:r>
            <a:endParaRPr lang="el-GR" sz="3200" b="1" dirty="0">
              <a:solidFill>
                <a:schemeClr val="bg1"/>
              </a:solidFill>
              <a:latin typeface="Gotham Bold" panose="02000604030000020004" pitchFamily="2" charset="0"/>
            </a:endParaRPr>
          </a:p>
        </p:txBody>
      </p:sp>
    </p:spTree>
    <p:extLst>
      <p:ext uri="{BB962C8B-B14F-4D97-AF65-F5344CB8AC3E}">
        <p14:creationId xmlns:p14="http://schemas.microsoft.com/office/powerpoint/2010/main" val="24646465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2" fill="hold" nodeType="after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wipe(right)">
                                      <p:cBhvr>
                                        <p:cTn id="7" dur="500"/>
                                        <p:tgtEl>
                                          <p:spTgt spid="25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61"/>
                                        </p:tgtEl>
                                        <p:attrNameLst>
                                          <p:attrName>style.visibility</p:attrName>
                                        </p:attrNameLst>
                                      </p:cBhvr>
                                      <p:to>
                                        <p:strVal val="visible"/>
                                      </p:to>
                                    </p:set>
                                    <p:animEffect transition="in" filter="fade">
                                      <p:cBhvr>
                                        <p:cTn id="11" dur="500"/>
                                        <p:tgtEl>
                                          <p:spTgt spid="261"/>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1000"/>
                            </p:stCondLst>
                            <p:childTnLst>
                              <p:par>
                                <p:cTn id="31" presetID="22" presetClass="entr" presetSubtype="2"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500"/>
                                        <p:tgtEl>
                                          <p:spTgt spid="11"/>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2000"/>
                            </p:stCondLst>
                            <p:childTnLst>
                              <p:par>
                                <p:cTn id="42" presetID="22" presetClass="entr" presetSubtype="2"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22" presetClass="entr" presetSubtype="2"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right)">
                                      <p:cBhvr>
                                        <p:cTn id="55" dur="500"/>
                                        <p:tgtEl>
                                          <p:spTgt spid="21"/>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animBg="1"/>
      <p:bldP spid="3" grpId="0"/>
      <p:bldP spid="4" grpId="0"/>
      <p:bldP spid="5" grpId="0"/>
      <p:bldP spid="261" grpId="0"/>
      <p:bldP spid="8" grpId="0"/>
      <p:bldP spid="11" grpId="0" animBg="1"/>
      <p:bldP spid="13" grpId="0"/>
      <p:bldP spid="14" grpId="0"/>
      <p:bldP spid="16" grpId="0" animBg="1"/>
      <p:bldP spid="18" grpId="0"/>
      <p:bldP spid="19" grpId="0"/>
      <p:bldP spid="21" grpId="0" animBg="1"/>
      <p:bldP spid="23" grpId="0"/>
      <p:bldP spid="24" grpId="0"/>
    </p:bldLst>
  </p:timing>
</p:sld>
</file>

<file path=ppt/theme/theme1.xml><?xml version="1.0" encoding="utf-8"?>
<a:theme xmlns:a="http://schemas.openxmlformats.org/drawingml/2006/main" name="Office Theme">
  <a:themeElements>
    <a:clrScheme name="Conficiens Purple">
      <a:dk1>
        <a:srgbClr val="262626"/>
      </a:dk1>
      <a:lt1>
        <a:sysClr val="window" lastClr="FFFFFF"/>
      </a:lt1>
      <a:dk2>
        <a:srgbClr val="262626"/>
      </a:dk2>
      <a:lt2>
        <a:srgbClr val="FFFFFF"/>
      </a:lt2>
      <a:accent1>
        <a:srgbClr val="E499CF"/>
      </a:accent1>
      <a:accent2>
        <a:srgbClr val="AE8EEA"/>
      </a:accent2>
      <a:accent3>
        <a:srgbClr val="9251FF"/>
      </a:accent3>
      <a:accent4>
        <a:srgbClr val="6E7CFF"/>
      </a:accent4>
      <a:accent5>
        <a:srgbClr val="4BA6FE"/>
      </a:accent5>
      <a:accent6>
        <a:srgbClr val="59D2FE"/>
      </a:accent6>
      <a:hlink>
        <a:srgbClr val="0563C1"/>
      </a:hlink>
      <a:folHlink>
        <a:srgbClr val="954F72"/>
      </a:folHlink>
    </a:clrScheme>
    <a:fontScheme name="Custom 108">
      <a:majorFont>
        <a:latin typeface="Playfair Displ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9530</TotalTime>
  <Words>2372</Words>
  <Application>Microsoft Office PowerPoint</Application>
  <PresentationFormat>Widescreen</PresentationFormat>
  <Paragraphs>293</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Gotham Bold</vt:lpstr>
      <vt:lpstr>Gotham Book</vt:lpstr>
      <vt:lpstr>Gotham Medium</vt:lpstr>
      <vt:lpstr>Playfair Display</vt:lpstr>
      <vt:lpstr>Raleway</vt:lpstr>
      <vt:lpstr>Office Theme</vt:lpstr>
      <vt:lpstr>PowerPoint Presentation</vt:lpstr>
      <vt:lpstr>Please Note:</vt:lpstr>
      <vt:lpstr>Exosome</vt:lpstr>
      <vt:lpstr>Exosome</vt:lpstr>
      <vt:lpstr>Adipose-Derived  Stem Cell Exosome</vt:lpstr>
      <vt:lpstr>Adipose-Derived  Stem Cell Exosome</vt:lpstr>
      <vt:lpstr>PowerPoint Presentation</vt:lpstr>
      <vt:lpstr>PowerPoint Presentation</vt:lpstr>
      <vt:lpstr>PowerPoint Presentation</vt:lpstr>
      <vt:lpstr>PowerPoint Presentation</vt:lpstr>
      <vt:lpstr>Edelweiss-Derived  Exosome</vt:lpstr>
      <vt:lpstr>PowerPoint Presentation</vt:lpstr>
      <vt:lpstr>Edelweiss-Derived  Exosome</vt:lpstr>
      <vt:lpstr>Skin Lactobacillus-Derived Exosome</vt:lpstr>
      <vt:lpstr>Skin Lactobacillus-Derived Exosome</vt:lpstr>
      <vt:lpstr>PowerPoint Presentation</vt:lpstr>
      <vt:lpstr>PowerPoint Presentation</vt:lpstr>
      <vt:lpstr>EXOTOP™</vt:lpstr>
      <vt:lpstr>3 Different Types  of Exosomes</vt:lpstr>
      <vt:lpstr>EXOTOP™</vt:lpstr>
      <vt:lpstr>PowerPoint Presentation</vt:lpstr>
      <vt:lpstr>PowerPoint Presentation</vt:lpstr>
      <vt:lpstr>MAIN INGREDIENTS</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Protocol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saeful anwar</dc:creator>
  <cp:lastModifiedBy>David Penna</cp:lastModifiedBy>
  <cp:revision>236</cp:revision>
  <dcterms:created xsi:type="dcterms:W3CDTF">2020-05-04T06:07:43Z</dcterms:created>
  <dcterms:modified xsi:type="dcterms:W3CDTF">2024-07-10T13:13:39Z</dcterms:modified>
</cp:coreProperties>
</file>