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93" r:id="rId3"/>
    <p:sldId id="283" r:id="rId4"/>
    <p:sldId id="291" r:id="rId5"/>
    <p:sldId id="296" r:id="rId6"/>
    <p:sldId id="285" r:id="rId7"/>
    <p:sldId id="321" r:id="rId8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aleway" pitchFamily="2" charset="77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aleway" pitchFamily="2" charset="77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aleway" pitchFamily="2" charset="77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aleway" pitchFamily="2" charset="77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aleway" pitchFamily="2" charset="77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Raleway" pitchFamily="2" charset="77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Raleway" pitchFamily="2" charset="77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Raleway" pitchFamily="2" charset="77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Raleway" pitchFamily="2" charset="77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11">
          <p15:clr>
            <a:srgbClr val="A4A3A4"/>
          </p15:clr>
        </p15:guide>
        <p15:guide id="4" pos="74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F96"/>
    <a:srgbClr val="311E49"/>
    <a:srgbClr val="C2C0DF"/>
    <a:srgbClr val="ABDBC9"/>
    <a:srgbClr val="DBA7CD"/>
    <a:srgbClr val="C97399"/>
    <a:srgbClr val="FAA76B"/>
    <a:srgbClr val="AE6CFF"/>
    <a:srgbClr val="D7D7D8"/>
    <a:srgbClr val="856C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90" autoAdjust="0"/>
    <p:restoredTop sz="94660"/>
  </p:normalViewPr>
  <p:slideViewPr>
    <p:cSldViewPr snapToGrid="0">
      <p:cViewPr varScale="1">
        <p:scale>
          <a:sx n="98" d="100"/>
          <a:sy n="98" d="100"/>
        </p:scale>
        <p:origin x="84" y="318"/>
      </p:cViewPr>
      <p:guideLst>
        <p:guide orient="horz" pos="2160"/>
        <p:guide pos="3840"/>
        <p:guide pos="211"/>
        <p:guide pos="746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3390D06-2E12-5B2B-593F-459A9C20309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609EE2-9A1E-71C4-544C-F3C6B092752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45FB230-BEBD-9347-996A-D408BC4FDC95}" type="datetimeFigureOut">
              <a:rPr lang="en-ID"/>
              <a:pPr>
                <a:defRPr/>
              </a:pPr>
              <a:t>10/07/2024</a:t>
            </a:fld>
            <a:endParaRPr lang="en-ID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BDFD298-3A34-8553-D53C-3649B1E208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D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D1E2F41-C146-C609-2AD8-041F5B2F0F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ID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901E4A-2350-96E0-C49E-8C3C9744376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AA5CF7-5648-1687-851F-D595EC2ACE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E493C60-CE91-8848-A941-F36CEA0381D4}" type="slidenum">
              <a:rPr lang="en-ID"/>
              <a:pPr>
                <a:defRPr/>
              </a:pPr>
              <a:t>‹#›</a:t>
            </a:fld>
            <a:endParaRPr lang="en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>
              <a:lumMod val="90000"/>
            </a:schemeClr>
          </a:solidFill>
        </p:spPr>
        <p:txBody>
          <a:bodyPr rtlCol="0">
            <a:normAutofit/>
          </a:bodyPr>
          <a:lstStyle/>
          <a:p>
            <a:pPr lvl="0"/>
            <a:endParaRPr lang="en-ID" noProof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14802" y="2397137"/>
            <a:ext cx="2362395" cy="2808512"/>
          </a:xfrm>
          <a:solidFill>
            <a:schemeClr val="bg2"/>
          </a:solidFill>
        </p:spPr>
        <p:txBody>
          <a:bodyPr rtlCol="0">
            <a:normAutofit/>
          </a:bodyPr>
          <a:lstStyle/>
          <a:p>
            <a:pPr lvl="0"/>
            <a:endParaRPr lang="en-ID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476" y="1180357"/>
            <a:ext cx="11484429" cy="1325563"/>
          </a:xfrm>
        </p:spPr>
        <p:txBody>
          <a:bodyPr>
            <a:noAutofit/>
          </a:bodyPr>
          <a:lstStyle>
            <a:lvl1pPr algn="ctr">
              <a:defRPr sz="66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4F842C5-465E-EAAB-AF45-4E8EAAD8836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EB9C5-B917-6944-B07F-419041B236EE}" type="datetime1">
              <a:rPr lang="en-ID"/>
              <a:pPr>
                <a:defRPr/>
              </a:pPr>
              <a:t>10/07/2024</a:t>
            </a:fld>
            <a:endParaRPr lang="en-ID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9C3DF08-BBE3-9F9A-343B-CFA7722CBA8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ACDA311-8649-E7D3-E571-F5A8690D019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9224963" y="1301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98EE3-8DB0-774A-8144-00DEA79578D9}" type="slidenum">
              <a:rPr lang="en-ID"/>
              <a:pPr>
                <a:defRPr/>
              </a:pPr>
              <a:t>‹#›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055508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-9088" y="3182942"/>
            <a:ext cx="5728320" cy="3675058"/>
          </a:xfrm>
          <a:solidFill>
            <a:schemeClr val="bg2">
              <a:lumMod val="90000"/>
            </a:schemeClr>
          </a:solidFill>
        </p:spPr>
        <p:txBody>
          <a:bodyPr rtlCol="0">
            <a:normAutofit/>
          </a:bodyPr>
          <a:lstStyle/>
          <a:p>
            <a:pPr lvl="0"/>
            <a:endParaRPr lang="en-ID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2599" y="1573351"/>
            <a:ext cx="8137115" cy="132556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A4A0B0E-C9A3-26F5-A1EC-68885EDE45E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6D672-C59C-C24E-95F7-D32B7BA2077C}" type="datetime1">
              <a:rPr lang="en-ID"/>
              <a:pPr>
                <a:defRPr/>
              </a:pPr>
              <a:t>10/07/2024</a:t>
            </a:fld>
            <a:endParaRPr lang="en-ID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19E54EE-75AA-3151-33BD-E74AD122156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C15D3C2-62F3-8F0B-3344-AA13CFA6E8A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224963" y="1301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962F2-D0BE-414C-9838-FBD4BDDE386B}" type="slidenum">
              <a:rPr lang="en-ID"/>
              <a:pPr>
                <a:defRPr/>
              </a:pPr>
              <a:t>‹#›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087690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Achiev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933792" y="1624832"/>
            <a:ext cx="4151414" cy="2540767"/>
          </a:xfrm>
          <a:solidFill>
            <a:schemeClr val="bg2">
              <a:lumMod val="90000"/>
            </a:schemeClr>
          </a:solidFill>
        </p:spPr>
        <p:txBody>
          <a:bodyPr rtlCol="0">
            <a:normAutofit/>
          </a:bodyPr>
          <a:lstStyle/>
          <a:p>
            <a:pPr lvl="0"/>
            <a:endParaRPr lang="en-ID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6930" y="1180933"/>
            <a:ext cx="10515600" cy="132556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4482E14-061A-D7EB-56C4-2778A9E7734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95BB1-249D-DF4B-BDF5-92F638A82409}" type="datetime1">
              <a:rPr lang="en-ID"/>
              <a:pPr>
                <a:defRPr/>
              </a:pPr>
              <a:t>10/07/2024</a:t>
            </a:fld>
            <a:endParaRPr lang="en-ID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2487550-80BB-A7AA-6461-E868EB9E28D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B86131A-1F65-89F4-7197-79F6FB0F230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224963" y="1301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AFDB8-848C-A94D-AD01-A8124F7E4419}" type="slidenum">
              <a:rPr lang="en-ID"/>
              <a:pPr>
                <a:defRPr/>
              </a:pPr>
              <a:t>‹#›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748600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640911"/>
            <a:ext cx="12192000" cy="6217090"/>
          </a:xfrm>
          <a:solidFill>
            <a:schemeClr val="bg2">
              <a:lumMod val="90000"/>
            </a:schemeClr>
          </a:solidFill>
        </p:spPr>
        <p:txBody>
          <a:bodyPr rtlCol="0">
            <a:normAutofit/>
          </a:bodyPr>
          <a:lstStyle/>
          <a:p>
            <a:pPr lvl="0"/>
            <a:endParaRPr lang="en-ID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9097" y="4547689"/>
            <a:ext cx="8084842" cy="2456478"/>
          </a:xfrm>
        </p:spPr>
        <p:txBody>
          <a:bodyPr>
            <a:noAutofit/>
          </a:bodyPr>
          <a:lstStyle>
            <a:lvl1pPr>
              <a:defRPr sz="54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42DD054-ED76-B24E-B8BF-9227502FD4A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42028-89CC-2B4A-AE62-3121CBA4C6F8}" type="datetime1">
              <a:rPr lang="en-ID"/>
              <a:pPr>
                <a:defRPr/>
              </a:pPr>
              <a:t>10/07/2024</a:t>
            </a:fld>
            <a:endParaRPr lang="en-ID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4DF278A-97B5-92C4-5515-BC9FA8BAF8E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66BCCFE-0A24-C4F4-2136-34BA3E496F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224963" y="1301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35725-BECC-9A4A-BAB0-D3E98EAADE2D}" type="slidenum">
              <a:rPr lang="en-ID"/>
              <a:pPr>
                <a:defRPr/>
              </a:pPr>
              <a:t>‹#›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512902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142313" y="4544355"/>
            <a:ext cx="4210605" cy="2331699"/>
          </a:xfrm>
          <a:solidFill>
            <a:schemeClr val="bg2">
              <a:lumMod val="90000"/>
            </a:schemeClr>
          </a:solidFill>
        </p:spPr>
        <p:txBody>
          <a:bodyPr rtlCol="0">
            <a:normAutofit/>
          </a:bodyPr>
          <a:lstStyle/>
          <a:p>
            <a:pPr lvl="0"/>
            <a:endParaRPr lang="en-ID" noProof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442200" y="1806001"/>
            <a:ext cx="2168524" cy="2456477"/>
          </a:xfrm>
          <a:solidFill>
            <a:schemeClr val="bg2">
              <a:lumMod val="90000"/>
            </a:schemeClr>
          </a:solidFill>
        </p:spPr>
        <p:txBody>
          <a:bodyPr rtlCol="0">
            <a:normAutofit/>
          </a:bodyPr>
          <a:lstStyle/>
          <a:p>
            <a:pPr lvl="0"/>
            <a:endParaRPr lang="en-ID" noProof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967642" y="1806001"/>
            <a:ext cx="2168524" cy="2456477"/>
          </a:xfrm>
          <a:solidFill>
            <a:schemeClr val="bg2">
              <a:lumMod val="90000"/>
            </a:schemeClr>
          </a:solidFill>
        </p:spPr>
        <p:txBody>
          <a:bodyPr rtlCol="0">
            <a:normAutofit/>
          </a:bodyPr>
          <a:lstStyle/>
          <a:p>
            <a:pPr lvl="0"/>
            <a:endParaRPr lang="en-ID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834" y="1447024"/>
            <a:ext cx="10515600" cy="132556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B23075F-7A20-E439-672A-65105F85827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2F4D1-1036-3449-AC0A-A552653B5F7F}" type="datetime1">
              <a:rPr lang="en-ID"/>
              <a:pPr>
                <a:defRPr/>
              </a:pPr>
              <a:t>10/07/2024</a:t>
            </a:fld>
            <a:endParaRPr lang="en-ID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F4CE43E-7F9C-FE5E-1EA5-665A37FF0AC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2E441F5-DBB3-C223-4C80-861B24E8ADB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9224963" y="1301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551091-D1F2-2940-96F9-290E15BEB88B}" type="slidenum">
              <a:rPr lang="en-ID"/>
              <a:pPr>
                <a:defRPr/>
              </a:pPr>
              <a:t>‹#›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6624715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334963" y="1965722"/>
            <a:ext cx="2860798" cy="4892278"/>
          </a:xfrm>
          <a:solidFill>
            <a:schemeClr val="bg2">
              <a:lumMod val="90000"/>
            </a:schemeClr>
          </a:solidFill>
        </p:spPr>
        <p:txBody>
          <a:bodyPr rtlCol="0">
            <a:normAutofit/>
          </a:bodyPr>
          <a:lstStyle/>
          <a:p>
            <a:pPr lvl="0"/>
            <a:endParaRPr lang="en-ID" noProof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3581400" y="1965722"/>
            <a:ext cx="2860798" cy="4892278"/>
          </a:xfrm>
          <a:solidFill>
            <a:schemeClr val="bg2">
              <a:lumMod val="90000"/>
            </a:schemeClr>
          </a:solidFill>
        </p:spPr>
        <p:txBody>
          <a:bodyPr rtlCol="0">
            <a:normAutofit/>
          </a:bodyPr>
          <a:lstStyle/>
          <a:p>
            <a:pPr lvl="0"/>
            <a:endParaRPr lang="en-ID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6862" y="2113774"/>
            <a:ext cx="10515600" cy="132556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FBEFB1F-EB58-0386-51DE-4F024F73994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D7B84-1856-FA45-A3C2-FF7F4BD4D66D}" type="datetime1">
              <a:rPr lang="en-ID"/>
              <a:pPr>
                <a:defRPr/>
              </a:pPr>
              <a:t>10/07/2024</a:t>
            </a:fld>
            <a:endParaRPr lang="en-ID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140F3E9-F4F6-BD5B-9F04-4C978ED7DDF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30F92DC-79D5-9DBC-884E-88C36581428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9224963" y="1301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23642-D8DC-2B48-9A8D-17AC975D811A}" type="slidenum">
              <a:rPr lang="en-ID"/>
              <a:pPr>
                <a:defRPr/>
              </a:pPr>
              <a:t>‹#›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660741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Tea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7098787" y="1463060"/>
            <a:ext cx="4613326" cy="5394940"/>
          </a:xfrm>
          <a:solidFill>
            <a:schemeClr val="bg2">
              <a:lumMod val="90000"/>
            </a:schemeClr>
          </a:solidFill>
        </p:spPr>
        <p:txBody>
          <a:bodyPr rtlCol="0">
            <a:normAutofit/>
          </a:bodyPr>
          <a:lstStyle/>
          <a:p>
            <a:pPr lvl="0"/>
            <a:endParaRPr lang="en-ID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1386" y="1726449"/>
            <a:ext cx="10515600" cy="132556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5E20B28-21AA-3124-E6DF-A3CF30E5845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53556-9910-234C-A24E-8C20C334FE8E}" type="datetime1">
              <a:rPr lang="en-ID"/>
              <a:pPr>
                <a:defRPr/>
              </a:pPr>
              <a:t>10/07/2024</a:t>
            </a:fld>
            <a:endParaRPr lang="en-ID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CA82793-1DAE-4EF8-16E4-9CDD88CAC51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B68287C-2281-1D3B-A33B-3445819F554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9224963" y="1301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E8380-4B8A-A64F-8F98-FFB23C87DF6D}" type="slidenum">
              <a:rPr lang="en-ID"/>
              <a:pPr>
                <a:defRPr/>
              </a:pPr>
              <a:t>‹#›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7411713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640911"/>
            <a:ext cx="12192000" cy="6217090"/>
          </a:xfrm>
          <a:solidFill>
            <a:schemeClr val="bg2">
              <a:lumMod val="90000"/>
            </a:schemeClr>
          </a:solidFill>
        </p:spPr>
        <p:txBody>
          <a:bodyPr rtlCol="0">
            <a:normAutofit/>
          </a:bodyPr>
          <a:lstStyle/>
          <a:p>
            <a:pPr lvl="0"/>
            <a:endParaRPr lang="en-ID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8497" y="4547689"/>
            <a:ext cx="8084842" cy="2456478"/>
          </a:xfrm>
        </p:spPr>
        <p:txBody>
          <a:bodyPr>
            <a:noAutofit/>
          </a:bodyPr>
          <a:lstStyle>
            <a:lvl1pPr>
              <a:defRPr sz="54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0A69501-E519-269A-5790-D54A67758F2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DCD3B-B6A2-F343-83A9-4B10E66495A0}" type="datetime1">
              <a:rPr lang="en-ID"/>
              <a:pPr>
                <a:defRPr/>
              </a:pPr>
              <a:t>10/07/2024</a:t>
            </a:fld>
            <a:endParaRPr lang="en-ID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543C82A-9A4D-984B-F260-DDE461DE961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B14F7C4-EC24-DAC2-A2E2-04BB8DD86C8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224963" y="1301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DE337-ECDF-3443-AF74-8F173736196E}" type="slidenum">
              <a:rPr lang="en-ID"/>
              <a:pPr>
                <a:defRPr/>
              </a:pPr>
              <a:t>‹#›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03102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928915" y="1219200"/>
            <a:ext cx="2660108" cy="2438399"/>
          </a:xfrm>
          <a:solidFill>
            <a:schemeClr val="bg2">
              <a:lumMod val="90000"/>
            </a:schemeClr>
          </a:solidFill>
        </p:spPr>
        <p:txBody>
          <a:bodyPr rtlCol="0">
            <a:normAutofit/>
          </a:bodyPr>
          <a:lstStyle/>
          <a:p>
            <a:pPr lvl="0"/>
            <a:endParaRPr lang="en-ID" noProof="0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3722404" y="1219200"/>
            <a:ext cx="2660108" cy="2438399"/>
          </a:xfrm>
          <a:solidFill>
            <a:schemeClr val="bg2">
              <a:lumMod val="90000"/>
            </a:schemeClr>
          </a:solidFill>
        </p:spPr>
        <p:txBody>
          <a:bodyPr rtlCol="0">
            <a:normAutofit/>
          </a:bodyPr>
          <a:lstStyle/>
          <a:p>
            <a:pPr lvl="0"/>
            <a:endParaRPr lang="en-ID" noProof="0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3015999" y="3874860"/>
            <a:ext cx="2660108" cy="2438399"/>
          </a:xfrm>
          <a:solidFill>
            <a:schemeClr val="bg2">
              <a:lumMod val="90000"/>
            </a:schemeClr>
          </a:solidFill>
        </p:spPr>
        <p:txBody>
          <a:bodyPr rtlCol="0">
            <a:normAutofit/>
          </a:bodyPr>
          <a:lstStyle/>
          <a:p>
            <a:pPr lvl="0"/>
            <a:endParaRPr lang="en-ID" noProof="0"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5809488" y="3874860"/>
            <a:ext cx="2660108" cy="2438399"/>
          </a:xfrm>
          <a:solidFill>
            <a:schemeClr val="bg2">
              <a:lumMod val="90000"/>
            </a:schemeClr>
          </a:solidFill>
        </p:spPr>
        <p:txBody>
          <a:bodyPr rtlCol="0">
            <a:normAutofit/>
          </a:bodyPr>
          <a:lstStyle/>
          <a:p>
            <a:pPr lvl="0"/>
            <a:endParaRPr lang="en-ID" noProof="0"/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8602977" y="3874860"/>
            <a:ext cx="2660108" cy="2438399"/>
          </a:xfrm>
          <a:solidFill>
            <a:schemeClr val="bg2">
              <a:lumMod val="90000"/>
            </a:schemeClr>
          </a:solidFill>
        </p:spPr>
        <p:txBody>
          <a:bodyPr rtlCol="0">
            <a:normAutofit/>
          </a:bodyPr>
          <a:lstStyle/>
          <a:p>
            <a:pPr lvl="0"/>
            <a:endParaRPr lang="en-ID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4081" y="1528960"/>
            <a:ext cx="8292719" cy="132556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2AF1AE0-8D9D-4807-68EB-23568869E7B1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A6331-1764-454D-8D3E-6E3CB149A5AB}" type="datetime1">
              <a:rPr lang="en-ID"/>
              <a:pPr>
                <a:defRPr/>
              </a:pPr>
              <a:t>10/07/2024</a:t>
            </a:fld>
            <a:endParaRPr lang="en-ID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2541D29-4F9D-3AB5-520C-B45F89B18D6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A374C67-BDFA-157D-0208-8198150F0945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9224963" y="1301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E45AE-A275-B64C-9E74-3D4F1D580F17}" type="slidenum">
              <a:rPr lang="en-ID"/>
              <a:pPr>
                <a:defRPr/>
              </a:pPr>
              <a:t>‹#›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1972543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79745" y="4444205"/>
            <a:ext cx="5013045" cy="1893889"/>
          </a:xfrm>
          <a:solidFill>
            <a:schemeClr val="bg2">
              <a:lumMod val="90000"/>
            </a:schemeClr>
          </a:solidFill>
        </p:spPr>
        <p:txBody>
          <a:bodyPr rtlCol="0">
            <a:normAutofit/>
          </a:bodyPr>
          <a:lstStyle/>
          <a:p>
            <a:pPr lvl="0"/>
            <a:endParaRPr lang="en-ID" noProof="0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5892789" y="1140381"/>
            <a:ext cx="5419465" cy="3303824"/>
          </a:xfrm>
          <a:solidFill>
            <a:schemeClr val="bg2">
              <a:lumMod val="90000"/>
            </a:schemeClr>
          </a:solidFill>
        </p:spPr>
        <p:txBody>
          <a:bodyPr rtlCol="0">
            <a:normAutofit/>
          </a:bodyPr>
          <a:lstStyle/>
          <a:p>
            <a:pPr lvl="0"/>
            <a:endParaRPr lang="en-ID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24753"/>
            <a:ext cx="8292719" cy="132556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8C596F2-DF9E-58C4-62A3-BFD67C8FBCDD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E3B05-8381-1B4D-BC87-292CF54670C6}" type="datetime1">
              <a:rPr lang="en-ID"/>
              <a:pPr>
                <a:defRPr/>
              </a:pPr>
              <a:t>10/07/2024</a:t>
            </a:fld>
            <a:endParaRPr lang="en-ID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66B8B17-B9EB-A98A-315B-82AE1F9F42D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65D0B32-30BB-CB86-2033-9123C0B707C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9224963" y="1301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BC6A1-566D-FF40-B4BC-507C72443667}" type="slidenum">
              <a:rPr lang="en-ID"/>
              <a:pPr>
                <a:defRPr/>
              </a:pPr>
              <a:t>‹#›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3398867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Portfol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1172308" y="1435130"/>
            <a:ext cx="2403105" cy="2495538"/>
          </a:xfrm>
          <a:solidFill>
            <a:schemeClr val="bg2">
              <a:lumMod val="90000"/>
            </a:schemeClr>
          </a:solidFill>
        </p:spPr>
        <p:txBody>
          <a:bodyPr rtlCol="0">
            <a:normAutofit/>
          </a:bodyPr>
          <a:lstStyle/>
          <a:p>
            <a:pPr lvl="0"/>
            <a:endParaRPr lang="en-ID" noProof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1172308" y="3930668"/>
            <a:ext cx="4777847" cy="1986386"/>
          </a:xfrm>
          <a:solidFill>
            <a:schemeClr val="bg2">
              <a:lumMod val="90000"/>
            </a:schemeClr>
          </a:solidFill>
        </p:spPr>
        <p:txBody>
          <a:bodyPr rtlCol="0">
            <a:normAutofit/>
          </a:bodyPr>
          <a:lstStyle/>
          <a:p>
            <a:pPr lvl="0"/>
            <a:endParaRPr lang="en-ID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332" y="1877660"/>
            <a:ext cx="8292719" cy="132556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05BBBFC-6CCD-861F-4A26-891AA43D7EE9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C6805-3D7A-684B-A953-B62B0C6C6190}" type="datetime1">
              <a:rPr lang="en-ID"/>
              <a:pPr>
                <a:defRPr/>
              </a:pPr>
              <a:t>10/07/2024</a:t>
            </a:fld>
            <a:endParaRPr lang="en-ID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4C7E8B3-8DD7-9ED4-567B-A5399A88CB7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2C52CF7-4497-B36A-1744-50AE8F09BD3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9224963" y="1301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40E3B-5681-E040-82CE-57E2CAFDEFE2}" type="slidenum">
              <a:rPr lang="en-ID"/>
              <a:pPr>
                <a:defRPr/>
              </a:pPr>
              <a:t>‹#›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091355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>
              <a:lumMod val="90000"/>
            </a:schemeClr>
          </a:solidFill>
        </p:spPr>
        <p:txBody>
          <a:bodyPr rtlCol="0">
            <a:normAutofit/>
          </a:bodyPr>
          <a:lstStyle/>
          <a:p>
            <a:pPr lvl="0"/>
            <a:endParaRPr lang="en-ID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476" y="2918848"/>
            <a:ext cx="11484429" cy="1325563"/>
          </a:xfrm>
        </p:spPr>
        <p:txBody>
          <a:bodyPr>
            <a:noAutofit/>
          </a:bodyPr>
          <a:lstStyle>
            <a:lvl1pPr algn="ctr">
              <a:defRPr sz="66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7E21AC8-42D3-F3D1-A395-C0FCCFA0A35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FB9A0-C6AF-1A48-872C-53D2BAC3095F}" type="datetime1">
              <a:rPr lang="en-ID"/>
              <a:pPr>
                <a:defRPr/>
              </a:pPr>
              <a:t>10/07/2024</a:t>
            </a:fld>
            <a:endParaRPr lang="en-ID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9A046C6-FFCB-CB1F-D891-DE23B21AE78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308DD60-93C8-DC97-F7DD-B04874D5E8F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224963" y="1301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EB320-02F4-B24D-B95F-6746F018A931}" type="slidenum">
              <a:rPr lang="en-ID"/>
              <a:pPr>
                <a:defRPr/>
              </a:pPr>
              <a:t>‹#›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044314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59707" y="1435130"/>
            <a:ext cx="2289893" cy="492122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txBody>
          <a:bodyPr rtlCol="0">
            <a:normAutofit/>
          </a:bodyPr>
          <a:lstStyle/>
          <a:p>
            <a:pPr lvl="0"/>
            <a:endParaRPr lang="en-ID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398" y="1717580"/>
            <a:ext cx="8292719" cy="132556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3501309" y="2715563"/>
            <a:ext cx="2289893" cy="492122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txBody>
          <a:bodyPr rtlCol="0">
            <a:normAutofit/>
          </a:bodyPr>
          <a:lstStyle/>
          <a:p>
            <a:pPr lvl="0"/>
            <a:endParaRPr lang="en-ID" noProof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603E36F-09D7-CD42-721D-F1FAD0CFA78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E1D9C-C596-AF4E-86F4-E5BC2B29D7DF}" type="datetime1">
              <a:rPr lang="en-ID"/>
              <a:pPr>
                <a:defRPr/>
              </a:pPr>
              <a:t>10/07/2024</a:t>
            </a:fld>
            <a:endParaRPr lang="en-ID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974E225-97F5-6BA1-7E6A-024F0DFA993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1F52E7A-3637-46FA-E27F-37E92CCA36C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9224963" y="1301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F7C8D-11BD-AC43-BEB1-81C04C8AA8CD}" type="slidenum">
              <a:rPr lang="en-ID"/>
              <a:pPr>
                <a:defRPr/>
              </a:pPr>
              <a:t>‹#›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8121396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Mocku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921500" y="1721356"/>
            <a:ext cx="5575300" cy="3468899"/>
          </a:xfrm>
          <a:solidFill>
            <a:schemeClr val="bg2">
              <a:lumMod val="90000"/>
            </a:schemeClr>
          </a:solidFill>
        </p:spPr>
        <p:txBody>
          <a:bodyPr rtlCol="0">
            <a:normAutofit/>
          </a:bodyPr>
          <a:lstStyle/>
          <a:p>
            <a:pPr lvl="0"/>
            <a:endParaRPr lang="en-ID" noProof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815396" y="3108219"/>
            <a:ext cx="1353997" cy="2909881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txBody>
          <a:bodyPr rtlCol="0">
            <a:normAutofit/>
          </a:bodyPr>
          <a:lstStyle/>
          <a:p>
            <a:pPr lvl="0"/>
            <a:endParaRPr lang="en-ID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583" y="1698836"/>
            <a:ext cx="8292719" cy="132556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8625E17-08F4-8399-7869-CE59C90CA88A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4BC8D-B353-6140-AFE1-3F9D5A7A63CA}" type="datetime1">
              <a:rPr lang="en-ID"/>
              <a:pPr>
                <a:defRPr/>
              </a:pPr>
              <a:t>10/07/2024</a:t>
            </a:fld>
            <a:endParaRPr lang="en-ID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D736219-135F-9149-3551-ECCCE7E08D2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3BD7C59-3492-D56C-ADD2-2C75E0E16F8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9224963" y="1301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80AFB-E56B-6E4A-BD48-404E69B9B5B8}" type="slidenum">
              <a:rPr lang="en-ID"/>
              <a:pPr>
                <a:defRPr/>
              </a:pPr>
              <a:t>‹#›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0759996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640911"/>
            <a:ext cx="12192000" cy="6217090"/>
          </a:xfrm>
          <a:solidFill>
            <a:schemeClr val="bg2">
              <a:lumMod val="90000"/>
            </a:schemeClr>
          </a:solidFill>
        </p:spPr>
        <p:txBody>
          <a:bodyPr rtlCol="0">
            <a:normAutofit/>
          </a:bodyPr>
          <a:lstStyle/>
          <a:p>
            <a:pPr lvl="0"/>
            <a:endParaRPr lang="en-ID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8497" y="475373"/>
            <a:ext cx="8084842" cy="2456478"/>
          </a:xfrm>
        </p:spPr>
        <p:txBody>
          <a:bodyPr>
            <a:noAutofit/>
          </a:bodyPr>
          <a:lstStyle>
            <a:lvl1pPr>
              <a:defRPr sz="54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E729E66-BBE5-02EE-BB5A-9D40AEECF0E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3EE66-A475-D740-877D-EE470D7A49CC}" type="datetime1">
              <a:rPr lang="en-ID"/>
              <a:pPr>
                <a:defRPr/>
              </a:pPr>
              <a:t>10/07/2024</a:t>
            </a:fld>
            <a:endParaRPr lang="en-ID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AC67BDA-53BC-6E8D-775B-DA4262B16D7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687F40E-EBFF-D1BA-7564-378CE50BA5A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224963" y="1301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1FE99-6F1E-414A-B7C2-A17DE21A0CC7}" type="slidenum">
              <a:rPr lang="en-ID"/>
              <a:pPr>
                <a:defRPr/>
              </a:pPr>
              <a:t>‹#›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3371021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89974"/>
            <a:ext cx="10515600" cy="1325563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AD91B70-C28D-1E5D-2E7E-07D4CFF21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D24AE-BA59-D14B-8B3E-A458E364DE0D}" type="datetime1">
              <a:rPr lang="en-ID"/>
              <a:pPr>
                <a:defRPr/>
              </a:pPr>
              <a:t>10/07/2024</a:t>
            </a:fld>
            <a:endParaRPr lang="en-ID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CB00BD1-99EE-D84C-9AC1-9067B587F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EA6C832-AEEC-B0F2-8C7A-CCCC0EFC4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4963" y="1301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DFB6A-594F-9F4B-BBC3-BAFC58AF3324}" type="slidenum">
              <a:rPr lang="en-ID"/>
              <a:pPr>
                <a:defRPr/>
              </a:pPr>
              <a:t>‹#›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7632162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737" y="1552368"/>
            <a:ext cx="10515600" cy="1325563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A9BFFDC-CC0B-2F63-AB55-B06AF9C10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C35A6-3646-6844-A0B3-2A3481A1C0EC}" type="datetime1">
              <a:rPr lang="en-ID"/>
              <a:pPr>
                <a:defRPr/>
              </a:pPr>
              <a:t>10/07/2024</a:t>
            </a:fld>
            <a:endParaRPr lang="en-ID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D864E3E-C73D-5219-FBCB-38B5545BD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CD0A2AA-9D29-1174-8A10-1E3FA3EE5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4963" y="1301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E4132-E8C2-584C-B484-C7C4AB954ADA}" type="slidenum">
              <a:rPr lang="en-ID"/>
              <a:pPr>
                <a:defRPr/>
              </a:pPr>
              <a:t>‹#›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9975641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Price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4122738"/>
            <a:ext cx="12192000" cy="2735262"/>
          </a:xfrm>
          <a:solidFill>
            <a:schemeClr val="bg2">
              <a:lumMod val="90000"/>
            </a:schemeClr>
          </a:solidFill>
        </p:spPr>
        <p:txBody>
          <a:bodyPr rtlCol="0">
            <a:normAutofit/>
          </a:bodyPr>
          <a:lstStyle/>
          <a:p>
            <a:pPr lvl="0"/>
            <a:endParaRPr lang="en-ID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89974"/>
            <a:ext cx="10515600" cy="1325563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8D4E629-AFE0-582C-BAA7-62A93885D6D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09A2A-07DB-004F-A934-4108E360552D}" type="datetime1">
              <a:rPr lang="en-ID"/>
              <a:pPr>
                <a:defRPr/>
              </a:pPr>
              <a:t>10/07/2024</a:t>
            </a:fld>
            <a:endParaRPr lang="en-ID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12DF892-8A13-7618-B881-DDDC8EF1223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B4F0B55-B76D-8F81-6323-D5BFBCEC65B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224963" y="1301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CFADD-EF51-044C-8393-C4763813AF89}" type="slidenum">
              <a:rPr lang="en-ID"/>
              <a:pPr>
                <a:defRPr/>
              </a:pPr>
              <a:t>‹#›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6871171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Testimoni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996120" y="2439835"/>
            <a:ext cx="1052148" cy="1052148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txBody>
          <a:bodyPr rtlCol="0">
            <a:normAutofit/>
          </a:bodyPr>
          <a:lstStyle/>
          <a:p>
            <a:pPr lvl="0"/>
            <a:endParaRPr lang="en-ID" noProof="0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4671951" y="2439835"/>
            <a:ext cx="1052148" cy="1052148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txBody>
          <a:bodyPr rtlCol="0">
            <a:normAutofit/>
          </a:bodyPr>
          <a:lstStyle/>
          <a:p>
            <a:pPr lvl="0"/>
            <a:endParaRPr lang="en-ID" noProof="0"/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8347782" y="2439835"/>
            <a:ext cx="1052148" cy="1052148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txBody>
          <a:bodyPr rtlCol="0">
            <a:normAutofit/>
          </a:bodyPr>
          <a:lstStyle/>
          <a:p>
            <a:pPr lvl="0"/>
            <a:endParaRPr lang="en-ID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89974"/>
            <a:ext cx="10515600" cy="1325563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865AF53-F8A0-6E6C-25D5-8E0040650D2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1C59F-7C75-B942-9D3F-24CF27A34E3C}" type="datetime1">
              <a:rPr lang="en-ID"/>
              <a:pPr>
                <a:defRPr/>
              </a:pPr>
              <a:t>10/07/2024</a:t>
            </a:fld>
            <a:endParaRPr lang="en-ID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5030FB5-8F24-0F0C-5605-0B69E7534B9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8526280-D488-F20E-7967-13A12189D70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9224963" y="1301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88759-F48A-5045-9D2A-D302D702783B}" type="slidenum">
              <a:rPr lang="en-ID"/>
              <a:pPr>
                <a:defRPr/>
              </a:pPr>
              <a:t>‹#›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1706330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940706" y="1468700"/>
            <a:ext cx="5718629" cy="4650505"/>
          </a:xfrm>
          <a:solidFill>
            <a:schemeClr val="bg2">
              <a:lumMod val="90000"/>
            </a:schemeClr>
          </a:solidFill>
        </p:spPr>
        <p:txBody>
          <a:bodyPr rtlCol="0">
            <a:normAutofit/>
          </a:bodyPr>
          <a:lstStyle/>
          <a:p>
            <a:pPr lvl="0"/>
            <a:endParaRPr lang="en-ID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2908" y="1516596"/>
            <a:ext cx="8292719" cy="132556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F895CDE-B709-18BF-572C-6F4C456C256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FBF23-A236-B049-9C79-BEBD10F96126}" type="datetime1">
              <a:rPr lang="en-ID"/>
              <a:pPr>
                <a:defRPr/>
              </a:pPr>
              <a:t>10/07/2024</a:t>
            </a:fld>
            <a:endParaRPr lang="en-ID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8FE21C7-52AA-8276-C303-6A1AA7D3170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ADF5C5A-DD2B-434B-419A-B05A9DAE9AA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9224963" y="1301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20836-5166-5C4F-BF28-642C606C52D3}" type="slidenum">
              <a:rPr lang="en-ID"/>
              <a:pPr>
                <a:defRPr/>
              </a:pPr>
              <a:t>‹#›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9386206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>
              <a:lumMod val="90000"/>
            </a:schemeClr>
          </a:solidFill>
        </p:spPr>
        <p:txBody>
          <a:bodyPr rtlCol="0">
            <a:normAutofit/>
          </a:bodyPr>
          <a:lstStyle/>
          <a:p>
            <a:pPr lvl="0"/>
            <a:endParaRPr lang="en-ID" noProof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2A2AF8B-0C81-7A05-35F7-69442AA8B0A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61014-0F92-EE47-BDE1-BEDE1F02A755}" type="datetime1">
              <a:rPr lang="en-ID"/>
              <a:pPr>
                <a:defRPr/>
              </a:pPr>
              <a:t>10/07/2024</a:t>
            </a:fld>
            <a:endParaRPr lang="en-ID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5651BF7-50DE-BEF1-9890-EEB8CB4D692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ECDD8EB-CB71-80CD-363D-C2AF32C8874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224963" y="1301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C371E-3BD1-4B47-88E7-06A029A3158F}" type="slidenum">
              <a:rPr lang="en-ID"/>
              <a:pPr>
                <a:defRPr/>
              </a:pPr>
              <a:t>‹#›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351037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905625" y="1449388"/>
            <a:ext cx="3700206" cy="4397375"/>
          </a:xfrm>
          <a:solidFill>
            <a:schemeClr val="bg2">
              <a:lumMod val="90000"/>
            </a:schemeClr>
          </a:solidFill>
        </p:spPr>
        <p:txBody>
          <a:bodyPr rtlCol="0">
            <a:normAutofit/>
          </a:bodyPr>
          <a:lstStyle/>
          <a:p>
            <a:pPr lvl="0"/>
            <a:endParaRPr lang="en-ID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9582" y="2282190"/>
            <a:ext cx="10515600" cy="1325563"/>
          </a:xfrm>
        </p:spPr>
        <p:txBody>
          <a:bodyPr/>
          <a:lstStyle>
            <a:lvl1pPr>
              <a:defRPr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96F6B8B-A8CA-A70F-00F3-91DC114241C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DD6AC-27E4-8C49-89F9-9B2942CAAD0F}" type="datetime1">
              <a:rPr lang="en-ID"/>
              <a:pPr>
                <a:defRPr/>
              </a:pPr>
              <a:t>10/07/2024</a:t>
            </a:fld>
            <a:endParaRPr lang="en-ID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153D34E-FD0C-BFEA-4785-C7A8E474E5C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35D1B3A-7D87-7823-A578-A36790C79C1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224963" y="1301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7E047-B81F-D546-B4EF-15CE4B38B15D}" type="slidenum">
              <a:rPr lang="en-ID"/>
              <a:pPr>
                <a:defRPr/>
              </a:pPr>
              <a:t>‹#›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266142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038600" y="2045964"/>
            <a:ext cx="7292790" cy="3871301"/>
          </a:xfrm>
          <a:solidFill>
            <a:schemeClr val="bg2">
              <a:lumMod val="90000"/>
            </a:schemeClr>
          </a:solidFill>
        </p:spPr>
        <p:txBody>
          <a:bodyPr rtlCol="0">
            <a:normAutofit/>
          </a:bodyPr>
          <a:lstStyle/>
          <a:p>
            <a:pPr lvl="0"/>
            <a:endParaRPr lang="en-ID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234" y="1944426"/>
            <a:ext cx="10515600" cy="132556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D249778-AE55-CE00-DD58-CA5A9D3072A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6F435-9898-474C-B1F2-369B157684BF}" type="datetime1">
              <a:rPr lang="en-ID"/>
              <a:pPr>
                <a:defRPr/>
              </a:pPr>
              <a:t>10/07/2024</a:t>
            </a:fld>
            <a:endParaRPr lang="en-ID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D8BA03A-93E7-B298-E748-92C23EBBF6E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6F24D11-337E-E758-1EEE-32462C83078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224963" y="1301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490D2-3721-4545-8D28-364FCE65CCD9}" type="slidenum">
              <a:rPr lang="en-ID"/>
              <a:pPr>
                <a:defRPr/>
              </a:pPr>
              <a:t>‹#›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494965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2888879"/>
            <a:ext cx="10515600" cy="3969121"/>
          </a:xfrm>
          <a:solidFill>
            <a:schemeClr val="bg2">
              <a:lumMod val="90000"/>
            </a:schemeClr>
          </a:solidFill>
        </p:spPr>
        <p:txBody>
          <a:bodyPr rtlCol="0">
            <a:normAutofit/>
          </a:bodyPr>
          <a:lstStyle/>
          <a:p>
            <a:pPr lvl="0"/>
            <a:endParaRPr lang="en-ID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2169" y="879149"/>
            <a:ext cx="9462792" cy="2456478"/>
          </a:xfrm>
        </p:spPr>
        <p:txBody>
          <a:bodyPr>
            <a:noAutofit/>
          </a:bodyPr>
          <a:lstStyle>
            <a:lvl1pPr>
              <a:defRPr sz="54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9BCD6B3-1FDF-1ABC-DF0D-EDF92CD4A61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B8CC8-17E9-2B41-A07E-A87FBD1EBBF8}" type="datetime1">
              <a:rPr lang="en-ID"/>
              <a:pPr>
                <a:defRPr/>
              </a:pPr>
              <a:t>10/07/2024</a:t>
            </a:fld>
            <a:endParaRPr lang="en-ID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526BE7C-3A47-D63E-995E-8EBD9BEC855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C38A291-4AF2-E954-DA43-F26291B1AD2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224963" y="1301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CEC33-7167-134D-B963-2D5FA77A19F9}" type="slidenum">
              <a:rPr lang="en-ID"/>
              <a:pPr>
                <a:defRPr/>
              </a:pPr>
              <a:t>‹#›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387739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729588" y="4602991"/>
            <a:ext cx="1123383" cy="1124710"/>
          </a:xfrm>
          <a:solidFill>
            <a:schemeClr val="bg2">
              <a:lumMod val="90000"/>
            </a:schemeClr>
          </a:solidFill>
        </p:spPr>
        <p:txBody>
          <a:bodyPr rtlCol="0">
            <a:normAutofit/>
          </a:bodyPr>
          <a:lstStyle/>
          <a:p>
            <a:pPr lvl="0"/>
            <a:endParaRPr lang="en-ID" noProof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55859" y="1233714"/>
            <a:ext cx="4196266" cy="5624286"/>
          </a:xfrm>
          <a:solidFill>
            <a:schemeClr val="bg2">
              <a:lumMod val="90000"/>
            </a:schemeClr>
          </a:solidFill>
        </p:spPr>
        <p:txBody>
          <a:bodyPr rtlCol="0">
            <a:normAutofit/>
          </a:bodyPr>
          <a:lstStyle/>
          <a:p>
            <a:pPr lvl="0"/>
            <a:endParaRPr lang="en-ID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5189" y="1779219"/>
            <a:ext cx="8688596" cy="132556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C60FCDC-063B-97A5-2CE1-9183081836E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62138-DEF4-9B42-A0B5-EB6AB6DE2A14}" type="datetime1">
              <a:rPr lang="en-ID"/>
              <a:pPr>
                <a:defRPr/>
              </a:pPr>
              <a:t>10/07/2024</a:t>
            </a:fld>
            <a:endParaRPr lang="en-ID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771F04F-D357-90D4-1055-E7CB8EBF20C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D416B13-5703-28F9-FE52-D6624BBDF30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9224963" y="1301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BBA0C-DE6B-3E4C-A93E-122D33BC4B3D}" type="slidenum">
              <a:rPr lang="en-ID"/>
              <a:pPr>
                <a:defRPr/>
              </a:pPr>
              <a:t>‹#›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641872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ion and Mi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26848" y="2931887"/>
            <a:ext cx="4037645" cy="3926113"/>
          </a:xfrm>
          <a:solidFill>
            <a:schemeClr val="bg2">
              <a:lumMod val="90000"/>
            </a:schemeClr>
          </a:solidFill>
        </p:spPr>
        <p:txBody>
          <a:bodyPr rtlCol="0">
            <a:normAutofit/>
          </a:bodyPr>
          <a:lstStyle/>
          <a:p>
            <a:pPr lvl="0"/>
            <a:endParaRPr lang="en-ID" noProof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7370621" y="1233714"/>
            <a:ext cx="4037645" cy="3926113"/>
          </a:xfrm>
          <a:solidFill>
            <a:schemeClr val="bg2">
              <a:lumMod val="90000"/>
            </a:schemeClr>
          </a:solidFill>
        </p:spPr>
        <p:txBody>
          <a:bodyPr rtlCol="0">
            <a:normAutofit/>
          </a:bodyPr>
          <a:lstStyle/>
          <a:p>
            <a:pPr lvl="0"/>
            <a:endParaRPr lang="en-ID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3867150" y="1932028"/>
            <a:ext cx="4457700" cy="1997898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C0DCB80-0A40-1252-620B-A31F45F9D79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465A4-82EC-2541-848B-97D23A7A8150}" type="datetime1">
              <a:rPr lang="en-ID"/>
              <a:pPr>
                <a:defRPr/>
              </a:pPr>
              <a:t>10/07/2024</a:t>
            </a:fld>
            <a:endParaRPr lang="en-ID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CB437D8-3691-631F-9357-70519041880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521AED6-6DB0-6475-00F4-39355CB70EC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9224963" y="1301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2FC65-1D97-6B4B-AD72-D76AA3BA63DA}" type="slidenum">
              <a:rPr lang="en-ID"/>
              <a:pPr>
                <a:defRPr/>
              </a:pPr>
              <a:t>‹#›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552732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ry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232922" y="3741814"/>
            <a:ext cx="2545584" cy="2538984"/>
          </a:xfrm>
          <a:solidFill>
            <a:schemeClr val="bg2">
              <a:lumMod val="90000"/>
            </a:schemeClr>
          </a:solidFill>
        </p:spPr>
        <p:txBody>
          <a:bodyPr rtlCol="0">
            <a:normAutofit/>
          </a:bodyPr>
          <a:lstStyle/>
          <a:p>
            <a:pPr lvl="0"/>
            <a:endParaRPr lang="en-ID" noProof="0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938780" y="2262815"/>
            <a:ext cx="2545584" cy="2538984"/>
          </a:xfrm>
          <a:solidFill>
            <a:schemeClr val="bg2">
              <a:lumMod val="90000"/>
            </a:schemeClr>
          </a:solidFill>
        </p:spPr>
        <p:txBody>
          <a:bodyPr rtlCol="0">
            <a:normAutofit/>
          </a:bodyPr>
          <a:lstStyle/>
          <a:p>
            <a:pPr lvl="0"/>
            <a:endParaRPr lang="en-ID" noProof="0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610599" y="3741813"/>
            <a:ext cx="2545584" cy="2538984"/>
          </a:xfrm>
          <a:solidFill>
            <a:schemeClr val="bg2">
              <a:lumMod val="90000"/>
            </a:schemeClr>
          </a:solidFill>
        </p:spPr>
        <p:txBody>
          <a:bodyPr rtlCol="0">
            <a:normAutofit/>
          </a:bodyPr>
          <a:lstStyle/>
          <a:p>
            <a:pPr lvl="0"/>
            <a:endParaRPr lang="en-ID" noProof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64673" y="856288"/>
            <a:ext cx="10515600" cy="132556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BD75912-A889-84A7-986D-C882B6C1EA7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539FA-54AA-FB44-977C-F72C416D9C8F}" type="datetime1">
              <a:rPr lang="en-ID"/>
              <a:pPr>
                <a:defRPr/>
              </a:pPr>
              <a:t>10/07/2024</a:t>
            </a:fld>
            <a:endParaRPr lang="en-ID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D65BDA2-0DB3-7CA3-508B-78586AD5258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256897A-CF03-B76B-DE2E-9B0C1ED589B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9224963" y="1301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BB388-61EF-0C46-BAB7-0A95B579EF6D}" type="slidenum">
              <a:rPr lang="en-ID"/>
              <a:pPr>
                <a:defRPr/>
              </a:pPr>
              <a:t>‹#›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08222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ry 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232922" y="2262815"/>
            <a:ext cx="2545584" cy="2538984"/>
          </a:xfrm>
          <a:solidFill>
            <a:schemeClr val="bg2">
              <a:lumMod val="90000"/>
            </a:schemeClr>
          </a:solidFill>
        </p:spPr>
        <p:txBody>
          <a:bodyPr rtlCol="0">
            <a:normAutofit/>
          </a:bodyPr>
          <a:lstStyle/>
          <a:p>
            <a:pPr lvl="0"/>
            <a:endParaRPr lang="en-ID" noProof="0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938780" y="3753771"/>
            <a:ext cx="2545584" cy="2538984"/>
          </a:xfrm>
          <a:solidFill>
            <a:schemeClr val="bg2">
              <a:lumMod val="90000"/>
            </a:schemeClr>
          </a:solidFill>
        </p:spPr>
        <p:txBody>
          <a:bodyPr rtlCol="0">
            <a:normAutofit/>
          </a:bodyPr>
          <a:lstStyle/>
          <a:p>
            <a:pPr lvl="0"/>
            <a:endParaRPr lang="en-ID" noProof="0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610599" y="2262815"/>
            <a:ext cx="2545584" cy="2538984"/>
          </a:xfrm>
          <a:solidFill>
            <a:schemeClr val="bg2">
              <a:lumMod val="90000"/>
            </a:schemeClr>
          </a:solidFill>
        </p:spPr>
        <p:txBody>
          <a:bodyPr rtlCol="0">
            <a:normAutofit/>
          </a:bodyPr>
          <a:lstStyle/>
          <a:p>
            <a:pPr lvl="0"/>
            <a:endParaRPr lang="en-ID" noProof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57E2358-D571-66F5-188D-8796D6A3A717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AEFBE-61D6-D346-A41A-A91E1CD590DD}" type="datetime1">
              <a:rPr lang="en-ID"/>
              <a:pPr>
                <a:defRPr/>
              </a:pPr>
              <a:t>10/07/2024</a:t>
            </a:fld>
            <a:endParaRPr lang="en-ID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89B07D9-2BA2-E87F-4ADD-355231A797D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7FF31DF-F50C-69EC-20FC-74410958E5E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9224963" y="1301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CBC3F-E414-3245-9380-C00E959E049A}" type="slidenum">
              <a:rPr lang="en-ID"/>
              <a:pPr>
                <a:defRPr/>
              </a:pPr>
              <a:t>‹#›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740344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78E5175-660C-B1E4-E03C-62C3CF1848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ID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02706AF-42C8-B46C-1382-3CE0FF18D6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ID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FD8B0B-9BAF-A9AC-0B24-32B6BF55C1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 smtClean="0">
                <a:solidFill>
                  <a:schemeClr val="tx1">
                    <a:tint val="75000"/>
                  </a:schemeClr>
                </a:solidFill>
                <a:latin typeface="Gotham Medium" panose="02000604030000020004" pitchFamily="2" charset="0"/>
              </a:defRPr>
            </a:lvl1pPr>
          </a:lstStyle>
          <a:p>
            <a:pPr>
              <a:defRPr/>
            </a:pPr>
            <a:fld id="{E71E1FD9-2C00-9843-BFF1-BF3FB02DE4A4}" type="datetime1">
              <a:rPr lang="en-ID"/>
              <a:pPr>
                <a:defRPr/>
              </a:pPr>
              <a:t>10/07/2024</a:t>
            </a:fld>
            <a:endParaRPr lang="en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C9510F-2E75-E58E-4FD0-5829837AAF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 i="0" dirty="0">
                <a:solidFill>
                  <a:schemeClr val="tx1">
                    <a:tint val="75000"/>
                  </a:schemeClr>
                </a:solidFill>
                <a:latin typeface="Gotham Medium" panose="02000604030000020004" pitchFamily="2" charset="0"/>
              </a:defRPr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1032" name="TextBox 7">
            <a:extLst>
              <a:ext uri="{FF2B5EF4-FFF2-40B4-BE49-F238E27FC236}">
                <a16:creationId xmlns:a16="http://schemas.microsoft.com/office/drawing/2014/main" id="{F1EA1014-93C2-8881-014B-8F13FD4B4CE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23850" y="174625"/>
            <a:ext cx="953210" cy="276999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Raleway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aleway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aleway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aleway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aleway" pitchFamily="2" charset="7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itchFamily="2" charset="7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itchFamily="2" charset="7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itchFamily="2" charset="7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itchFamily="2" charset="77"/>
              </a:defRPr>
            </a:lvl9pPr>
          </a:lstStyle>
          <a:p>
            <a:pPr eaLnBrk="1" hangingPunct="1">
              <a:defRPr/>
            </a:pPr>
            <a:r>
              <a:rPr lang="en-ID" altLang="en-US" sz="1200" b="1" dirty="0">
                <a:solidFill>
                  <a:srgbClr val="7030A0"/>
                </a:solidFill>
                <a:latin typeface="Gotham Bold" panose="02000604030000020004" pitchFamily="2" charset="0"/>
              </a:rPr>
              <a:t>EXOTOP™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Gotham Medium" panose="02000604030000020004" pitchFamily="2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Medium" panose="02000604030000020004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Medium" panose="02000604030000020004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Medium" panose="02000604030000020004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Medium" panose="02000604030000020004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layfair Display" pitchFamily="2" charset="77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layfair Display" pitchFamily="2" charset="77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layfair Display" pitchFamily="2" charset="77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layfair Display" pitchFamily="2" charset="77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otham Book" panose="02000603040000090004" pitchFamily="2" charset="77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otham Book" panose="02000603040000090004" pitchFamily="2" charset="77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otham Book" panose="02000603040000090004" pitchFamily="2" charset="77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Gotham Book" panose="02000603040000090004" pitchFamily="2" charset="77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Gotham Book" panose="02000603040000090004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B5444F80-8537-5902-A259-43113D202DAD}"/>
              </a:ext>
            </a:extLst>
          </p:cNvPr>
          <p:cNvSpPr/>
          <p:nvPr/>
        </p:nvSpPr>
        <p:spPr>
          <a:xfrm>
            <a:off x="0" y="3132667"/>
            <a:ext cx="12192000" cy="3725334"/>
          </a:xfrm>
          <a:prstGeom prst="rect">
            <a:avLst/>
          </a:prstGeom>
          <a:solidFill>
            <a:srgbClr val="C2C0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694AB1E-CFAB-3677-7F10-E190E8A9245B}"/>
              </a:ext>
            </a:extLst>
          </p:cNvPr>
          <p:cNvSpPr/>
          <p:nvPr/>
        </p:nvSpPr>
        <p:spPr>
          <a:xfrm>
            <a:off x="4784725" y="1181100"/>
            <a:ext cx="7407275" cy="2100583"/>
          </a:xfrm>
          <a:prstGeom prst="rect">
            <a:avLst/>
          </a:prstGeom>
          <a:solidFill>
            <a:srgbClr val="C97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EC92247-0C4F-0DA8-36E5-FE2C726F48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384" y="4182874"/>
            <a:ext cx="5017015" cy="2121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otham Book" panose="02000603040000090004" pitchFamily="2" charset="7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otham Book" panose="02000603040000090004" pitchFamily="2" charset="7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otham Book" panose="02000603040000090004" pitchFamily="2" charset="7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9pPr>
          </a:lstStyle>
          <a:p>
            <a:pPr marL="285750" indent="-285750">
              <a:lnSpc>
                <a:spcPct val="150000"/>
              </a:lnSpc>
            </a:pPr>
            <a:r>
              <a:rPr lang="en-US" sz="1400" dirty="0">
                <a:latin typeface="Raleway" pitchFamily="2" charset="77"/>
              </a:rPr>
              <a:t>Contains about 250 kinds of growth factors to promote various cell division, growth and differentiation</a:t>
            </a:r>
          </a:p>
          <a:p>
            <a:pPr marL="285750" indent="-285750">
              <a:lnSpc>
                <a:spcPct val="150000"/>
              </a:lnSpc>
            </a:pPr>
            <a:r>
              <a:rPr lang="en-US" sz="1400" dirty="0">
                <a:latin typeface="Raleway" pitchFamily="2" charset="77"/>
              </a:rPr>
              <a:t>Contains exosomes</a:t>
            </a:r>
            <a:br>
              <a:rPr lang="en-US" sz="1400" dirty="0">
                <a:latin typeface="Raleway" pitchFamily="2" charset="77"/>
              </a:rPr>
            </a:br>
            <a:r>
              <a:rPr lang="en-US" sz="1400" dirty="0">
                <a:latin typeface="Raleway" pitchFamily="2" charset="77"/>
              </a:rPr>
              <a:t>- Only 0.1% of stem cell culture medium exists</a:t>
            </a:r>
            <a:br>
              <a:rPr lang="en-US" sz="1400" dirty="0">
                <a:latin typeface="Raleway" pitchFamily="2" charset="77"/>
              </a:rPr>
            </a:br>
            <a:r>
              <a:rPr lang="en-US" sz="1400" dirty="0">
                <a:latin typeface="Raleway" pitchFamily="2" charset="77"/>
              </a:rPr>
              <a:t>- Nano vesicles with a size of 50-200 nm, containing various genetic information materials within cell</a:t>
            </a:r>
          </a:p>
        </p:txBody>
      </p:sp>
      <p:pic>
        <p:nvPicPr>
          <p:cNvPr id="6" name="Picture 5" descr="A purple dna model&#10;&#10;Description automatically generated">
            <a:extLst>
              <a:ext uri="{FF2B5EF4-FFF2-40B4-BE49-F238E27FC236}">
                <a16:creationId xmlns:a16="http://schemas.microsoft.com/office/drawing/2014/main" id="{0A70D451-4CC1-64C2-A038-75B4E1F595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46" y="-19582"/>
            <a:ext cx="4134381" cy="4134381"/>
          </a:xfrm>
          <a:prstGeom prst="rect">
            <a:avLst/>
          </a:prstGeom>
        </p:spPr>
      </p:pic>
      <p:sp>
        <p:nvSpPr>
          <p:cNvPr id="22" name="Title 21">
            <a:extLst>
              <a:ext uri="{FF2B5EF4-FFF2-40B4-BE49-F238E27FC236}">
                <a16:creationId xmlns:a16="http://schemas.microsoft.com/office/drawing/2014/main" id="{23C82560-C1AE-8A53-843E-BE070AF527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57801" y="1514475"/>
            <a:ext cx="5401732" cy="882650"/>
          </a:xfrm>
        </p:spPr>
        <p:txBody>
          <a:bodyPr/>
          <a:lstStyle/>
          <a:p>
            <a:r>
              <a:rPr lang="en-US" sz="3600" dirty="0"/>
              <a:t>Adipose-Derived </a:t>
            </a:r>
            <a:br>
              <a:rPr lang="en-US" sz="3600" dirty="0"/>
            </a:br>
            <a:r>
              <a:rPr lang="en-US" sz="3600" dirty="0"/>
              <a:t>Stem Cell Exosome</a:t>
            </a:r>
          </a:p>
        </p:txBody>
      </p:sp>
      <p:sp>
        <p:nvSpPr>
          <p:cNvPr id="3" name="Title 21">
            <a:extLst>
              <a:ext uri="{FF2B5EF4-FFF2-40B4-BE49-F238E27FC236}">
                <a16:creationId xmlns:a16="http://schemas.microsoft.com/office/drawing/2014/main" id="{7C576155-6C01-D96C-27A7-B38BD914B6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1" y="2538941"/>
            <a:ext cx="5401732" cy="525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 b="1" kern="1200">
                <a:solidFill>
                  <a:schemeClr val="bg2"/>
                </a:solidFill>
                <a:latin typeface="Gotham Medium" panose="02000604030000020004" pitchFamily="2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Medium" panose="02000604030000020004" pitchFamily="2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Medium" panose="02000604030000020004" pitchFamily="2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Medium" panose="02000604030000020004" pitchFamily="2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Medium" panose="02000604030000020004" pitchFamily="2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layfair Display" pitchFamily="2" charset="77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layfair Display" pitchFamily="2" charset="77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layfair Display" pitchFamily="2" charset="77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layfair Display" pitchFamily="2" charset="77"/>
              </a:defRPr>
            </a:lvl9pPr>
          </a:lstStyle>
          <a:p>
            <a:r>
              <a:rPr lang="en-US" sz="1400" b="0" dirty="0">
                <a:solidFill>
                  <a:srgbClr val="501A73"/>
                </a:solidFill>
                <a:latin typeface="Gotham Book" panose="02000603040000090004" pitchFamily="2" charset="77"/>
              </a:rPr>
              <a:t>It contains about 250 kinds of growth factors, so it promotes various cell division, growth and differentiation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3B8FE1-9B02-F226-A925-B049D7F6C1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8251" y="4182874"/>
            <a:ext cx="4793192" cy="167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otham Book" panose="02000603040000090004" pitchFamily="2" charset="7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otham Book" panose="02000603040000090004" pitchFamily="2" charset="7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otham Book" panose="02000603040000090004" pitchFamily="2" charset="7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9pPr>
          </a:lstStyle>
          <a:p>
            <a:pPr marL="285750" indent="-285750">
              <a:lnSpc>
                <a:spcPct val="150000"/>
              </a:lnSpc>
            </a:pPr>
            <a:r>
              <a:rPr lang="en-US" sz="1400" dirty="0">
                <a:latin typeface="Raleway" pitchFamily="2" charset="77"/>
              </a:rPr>
              <a:t>Contains cytokines</a:t>
            </a:r>
            <a:br>
              <a:rPr lang="en-US" sz="1400" dirty="0">
                <a:latin typeface="Raleway" pitchFamily="2" charset="77"/>
              </a:rPr>
            </a:br>
            <a:r>
              <a:rPr lang="en-US" sz="1400" dirty="0">
                <a:latin typeface="Raleway" pitchFamily="2" charset="77"/>
              </a:rPr>
              <a:t>- One of the peptides as a glycoprotein that acts as a signal substance in the body</a:t>
            </a:r>
            <a:br>
              <a:rPr lang="en-US" sz="1400" dirty="0">
                <a:latin typeface="Raleway" pitchFamily="2" charset="77"/>
              </a:rPr>
            </a:br>
            <a:r>
              <a:rPr lang="en-US" sz="1400" dirty="0">
                <a:latin typeface="Raleway" pitchFamily="2" charset="77"/>
              </a:rPr>
              <a:t>- Combines with receptors of target cells to express various activation mechanisms within cells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3" grpId="0" animBg="1"/>
      <p:bldP spid="21" grpId="0"/>
      <p:bldP spid="22" grpId="0"/>
      <p:bldP spid="3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B5444F80-8537-5902-A259-43113D202DAD}"/>
              </a:ext>
            </a:extLst>
          </p:cNvPr>
          <p:cNvSpPr/>
          <p:nvPr/>
        </p:nvSpPr>
        <p:spPr>
          <a:xfrm>
            <a:off x="0" y="3132667"/>
            <a:ext cx="12192000" cy="3725334"/>
          </a:xfrm>
          <a:prstGeom prst="rect">
            <a:avLst/>
          </a:prstGeom>
          <a:solidFill>
            <a:srgbClr val="DBA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pic>
        <p:nvPicPr>
          <p:cNvPr id="6" name="Picture 5" descr="A purple dna model&#10;&#10;Description automatically generated">
            <a:extLst>
              <a:ext uri="{FF2B5EF4-FFF2-40B4-BE49-F238E27FC236}">
                <a16:creationId xmlns:a16="http://schemas.microsoft.com/office/drawing/2014/main" id="{0A70D451-4CC1-64C2-A038-75B4E1F595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49" r="25261" b="21347"/>
          <a:stretch/>
        </p:blipFill>
        <p:spPr>
          <a:xfrm rot="5400000">
            <a:off x="902229" y="-72495"/>
            <a:ext cx="2980265" cy="478472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BF08EED-29E6-A514-00A4-B62ECAD7B7EC}"/>
              </a:ext>
            </a:extLst>
          </p:cNvPr>
          <p:cNvSpPr/>
          <p:nvPr/>
        </p:nvSpPr>
        <p:spPr>
          <a:xfrm>
            <a:off x="4784725" y="1181100"/>
            <a:ext cx="7407275" cy="2100583"/>
          </a:xfrm>
          <a:prstGeom prst="rect">
            <a:avLst/>
          </a:prstGeom>
          <a:solidFill>
            <a:srgbClr val="C97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23C82560-C1AE-8A53-843E-BE070AF527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57801" y="1514475"/>
            <a:ext cx="5401732" cy="882650"/>
          </a:xfrm>
        </p:spPr>
        <p:txBody>
          <a:bodyPr/>
          <a:lstStyle/>
          <a:p>
            <a:r>
              <a:rPr lang="en-US" sz="3600" dirty="0"/>
              <a:t>Adipose-Derived </a:t>
            </a:r>
            <a:br>
              <a:rPr lang="en-US" sz="3600" dirty="0"/>
            </a:br>
            <a:r>
              <a:rPr lang="en-US" sz="3600" dirty="0"/>
              <a:t>Stem Cell Exosome</a:t>
            </a:r>
          </a:p>
        </p:txBody>
      </p:sp>
      <p:sp>
        <p:nvSpPr>
          <p:cNvPr id="3" name="Title 21">
            <a:extLst>
              <a:ext uri="{FF2B5EF4-FFF2-40B4-BE49-F238E27FC236}">
                <a16:creationId xmlns:a16="http://schemas.microsoft.com/office/drawing/2014/main" id="{7C576155-6C01-D96C-27A7-B38BD914B6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1" y="2538941"/>
            <a:ext cx="5401732" cy="525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 b="1" kern="1200">
                <a:solidFill>
                  <a:schemeClr val="bg2"/>
                </a:solidFill>
                <a:latin typeface="Gotham Medium" panose="02000604030000020004" pitchFamily="2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Medium" panose="02000604030000020004" pitchFamily="2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Medium" panose="02000604030000020004" pitchFamily="2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Medium" panose="02000604030000020004" pitchFamily="2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Medium" panose="02000604030000020004" pitchFamily="2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layfair Display" pitchFamily="2" charset="77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layfair Display" pitchFamily="2" charset="77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layfair Display" pitchFamily="2" charset="77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layfair Display" pitchFamily="2" charset="77"/>
              </a:defRPr>
            </a:lvl9pPr>
          </a:lstStyle>
          <a:p>
            <a:r>
              <a:rPr lang="en-US" sz="1400" b="0" dirty="0">
                <a:solidFill>
                  <a:srgbClr val="501A73"/>
                </a:solidFill>
                <a:latin typeface="Gotham Book" panose="02000603040000090004" pitchFamily="2" charset="77"/>
              </a:rPr>
              <a:t>It contains about 250 kinds of growth factors, so it promotes various cell division, growth and differentiation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EC92247-0C4F-0DA8-36E5-FE2C726F48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384" y="3492651"/>
            <a:ext cx="6083303" cy="459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otham Book" panose="02000603040000090004" pitchFamily="2" charset="7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otham Book" panose="02000603040000090004" pitchFamily="2" charset="7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otham Book" panose="02000603040000090004" pitchFamily="2" charset="7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en-US" sz="1800" b="1" dirty="0">
                <a:latin typeface="Raleway" pitchFamily="2" charset="77"/>
              </a:rPr>
              <a:t>01</a:t>
            </a:r>
            <a:r>
              <a:rPr lang="en-US" sz="1400" dirty="0">
                <a:latin typeface="Raleway" pitchFamily="2" charset="77"/>
              </a:rPr>
              <a:t> Obtaining adipose tissue and securing adipose-derived stem cells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3B8FE1-9B02-F226-A925-B049D7F6C1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0071" y="3927664"/>
            <a:ext cx="4204729" cy="245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otham Book" panose="02000603040000090004" pitchFamily="2" charset="7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otham Book" panose="02000603040000090004" pitchFamily="2" charset="7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otham Book" panose="02000603040000090004" pitchFamily="2" charset="7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9pPr>
          </a:lstStyle>
          <a:p>
            <a:pPr marL="285750" indent="-285750">
              <a:spcAft>
                <a:spcPts val="600"/>
              </a:spcAft>
            </a:pPr>
            <a:r>
              <a:rPr lang="en-US" sz="1400" dirty="0">
                <a:latin typeface="Raleway" pitchFamily="2" charset="77"/>
              </a:rPr>
              <a:t>Exosome Analysis equipment</a:t>
            </a:r>
          </a:p>
          <a:p>
            <a:pPr marL="285750" indent="-285750">
              <a:spcAft>
                <a:spcPts val="600"/>
              </a:spcAft>
            </a:pPr>
            <a:r>
              <a:rPr lang="en-US" sz="1400" dirty="0">
                <a:latin typeface="Raleway" pitchFamily="2" charset="77"/>
              </a:rPr>
              <a:t>Confirmed by Brownian motion of particles by NTA (Nanoparticle Tracking Analysis) analysis [number of particles (Particle/mL), particle size]</a:t>
            </a:r>
          </a:p>
          <a:p>
            <a:pPr marL="285750" indent="-285750">
              <a:spcAft>
                <a:spcPts val="600"/>
              </a:spcAft>
            </a:pPr>
            <a:r>
              <a:rPr lang="en-US" sz="1400" dirty="0">
                <a:latin typeface="Raleway" pitchFamily="2" charset="77"/>
              </a:rPr>
              <a:t>TEM image analysis (Transmission electron microscopy)</a:t>
            </a:r>
          </a:p>
          <a:p>
            <a:pPr marL="285750" indent="-285750">
              <a:spcAft>
                <a:spcPts val="600"/>
              </a:spcAft>
            </a:pPr>
            <a:r>
              <a:rPr lang="en-US" sz="1400" dirty="0" err="1">
                <a:latin typeface="Raleway" pitchFamily="2" charset="77"/>
              </a:rPr>
              <a:t>Exosomal</a:t>
            </a:r>
            <a:r>
              <a:rPr lang="en-US" sz="1400" dirty="0">
                <a:latin typeface="Raleway" pitchFamily="2" charset="77"/>
              </a:rPr>
              <a:t> specific markers (CD9, CD63, CD81(</a:t>
            </a:r>
            <a:r>
              <a:rPr lang="en-US" sz="1400" dirty="0" err="1">
                <a:latin typeface="Raleway" pitchFamily="2" charset="77"/>
              </a:rPr>
              <a:t>Tetraspanin</a:t>
            </a:r>
            <a:r>
              <a:rPr lang="en-US" sz="1400" dirty="0">
                <a:latin typeface="Raleway" pitchFamily="2" charset="77"/>
              </a:rPr>
              <a:t>), TSG101, Flotillin1, Alix etc.)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254D5E3-27BB-FB0C-87AA-0D5A60435043}"/>
              </a:ext>
            </a:extLst>
          </p:cNvPr>
          <p:cNvGrpSpPr/>
          <p:nvPr/>
        </p:nvGrpSpPr>
        <p:grpSpPr>
          <a:xfrm>
            <a:off x="829733" y="4135777"/>
            <a:ext cx="2413000" cy="364067"/>
            <a:chOff x="829733" y="4826000"/>
            <a:chExt cx="2413000" cy="364067"/>
          </a:xfrm>
        </p:grpSpPr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id="{DB3BCB71-5C24-2BAD-2D47-4AF80E994E69}"/>
                </a:ext>
              </a:extLst>
            </p:cNvPr>
            <p:cNvSpPr/>
            <p:nvPr/>
          </p:nvSpPr>
          <p:spPr>
            <a:xfrm>
              <a:off x="829733" y="4826000"/>
              <a:ext cx="2413000" cy="364067"/>
            </a:xfrm>
            <a:prstGeom prst="roundRect">
              <a:avLst>
                <a:gd name="adj" fmla="val 50000"/>
              </a:avLst>
            </a:prstGeom>
            <a:solidFill>
              <a:srgbClr val="C97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F53DE3D-550C-9DB2-64CB-BFD5F1D28B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9733" y="4864917"/>
              <a:ext cx="2413000" cy="286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otham Book" panose="02000603040000090004" pitchFamily="2" charset="77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otham Book" panose="02000603040000090004" pitchFamily="2" charset="77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otham Book" panose="02000603040000090004" pitchFamily="2" charset="77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otham Book" panose="02000603040000090004" pitchFamily="2" charset="77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otham Book" panose="02000603040000090004" pitchFamily="2" charset="77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otham Book" panose="02000603040000090004" pitchFamily="2" charset="77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otham Book" panose="02000603040000090004" pitchFamily="2" charset="77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otham Book" panose="02000603040000090004" pitchFamily="2" charset="77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otham Book" panose="02000603040000090004" pitchFamily="2" charset="77"/>
                </a:defRPr>
              </a:lvl9pPr>
            </a:lstStyle>
            <a:p>
              <a:pPr algn="ctr">
                <a:buNone/>
              </a:pPr>
              <a:r>
                <a:rPr lang="en-US" sz="1400" b="1" dirty="0">
                  <a:solidFill>
                    <a:schemeClr val="bg1"/>
                  </a:solidFill>
                  <a:latin typeface="Raleway" pitchFamily="2" charset="77"/>
                </a:rPr>
                <a:t>Securing adipose tissue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899142C-D116-8F28-B174-0939A7BEA4B4}"/>
              </a:ext>
            </a:extLst>
          </p:cNvPr>
          <p:cNvGrpSpPr/>
          <p:nvPr/>
        </p:nvGrpSpPr>
        <p:grpSpPr>
          <a:xfrm>
            <a:off x="3605339" y="4135777"/>
            <a:ext cx="3005667" cy="364067"/>
            <a:chOff x="3522132" y="4826000"/>
            <a:chExt cx="3005667" cy="364067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95D6B72B-3AEB-2528-F3D6-0FF0DE7A834D}"/>
                </a:ext>
              </a:extLst>
            </p:cNvPr>
            <p:cNvSpPr/>
            <p:nvPr/>
          </p:nvSpPr>
          <p:spPr>
            <a:xfrm>
              <a:off x="3522133" y="4826000"/>
              <a:ext cx="3005666" cy="364067"/>
            </a:xfrm>
            <a:prstGeom prst="roundRect">
              <a:avLst>
                <a:gd name="adj" fmla="val 50000"/>
              </a:avLst>
            </a:prstGeom>
            <a:solidFill>
              <a:srgbClr val="C97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F3D5391-F164-000F-F343-CDFE11E2FB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22132" y="4864917"/>
              <a:ext cx="3005667" cy="286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otham Book" panose="02000603040000090004" pitchFamily="2" charset="77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otham Book" panose="02000603040000090004" pitchFamily="2" charset="77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otham Book" panose="02000603040000090004" pitchFamily="2" charset="77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otham Book" panose="02000603040000090004" pitchFamily="2" charset="77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otham Book" panose="02000603040000090004" pitchFamily="2" charset="77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otham Book" panose="02000603040000090004" pitchFamily="2" charset="77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otham Book" panose="02000603040000090004" pitchFamily="2" charset="77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otham Book" panose="02000603040000090004" pitchFamily="2" charset="77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otham Book" panose="02000603040000090004" pitchFamily="2" charset="77"/>
                </a:defRPr>
              </a:lvl9pPr>
            </a:lstStyle>
            <a:p>
              <a:pPr algn="ctr">
                <a:buNone/>
              </a:pPr>
              <a:r>
                <a:rPr lang="en-US" sz="1400" b="1" dirty="0">
                  <a:solidFill>
                    <a:schemeClr val="bg1"/>
                  </a:solidFill>
                  <a:latin typeface="Raleway" pitchFamily="2" charset="77"/>
                </a:rPr>
                <a:t>Securing fat-derived stem cells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5A158C1-5E02-E894-BD46-B12C6E3AA7DE}"/>
              </a:ext>
            </a:extLst>
          </p:cNvPr>
          <p:cNvGrpSpPr/>
          <p:nvPr/>
        </p:nvGrpSpPr>
        <p:grpSpPr>
          <a:xfrm>
            <a:off x="1132050" y="4635799"/>
            <a:ext cx="4732868" cy="364067"/>
            <a:chOff x="3522133" y="5401733"/>
            <a:chExt cx="4732868" cy="364067"/>
          </a:xfrm>
        </p:grpSpPr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32518280-1273-B492-5972-22251F6F3EFA}"/>
                </a:ext>
              </a:extLst>
            </p:cNvPr>
            <p:cNvSpPr/>
            <p:nvPr/>
          </p:nvSpPr>
          <p:spPr>
            <a:xfrm>
              <a:off x="3522133" y="5401733"/>
              <a:ext cx="4732868" cy="364067"/>
            </a:xfrm>
            <a:prstGeom prst="roundRect">
              <a:avLst>
                <a:gd name="adj" fmla="val 50000"/>
              </a:avLst>
            </a:prstGeom>
            <a:solidFill>
              <a:srgbClr val="C97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DFAF148-BBA7-80B3-7927-0289E8607C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22133" y="5440650"/>
              <a:ext cx="4732868" cy="286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otham Book" panose="02000603040000090004" pitchFamily="2" charset="77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otham Book" panose="02000603040000090004" pitchFamily="2" charset="77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otham Book" panose="02000603040000090004" pitchFamily="2" charset="77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otham Book" panose="02000603040000090004" pitchFamily="2" charset="77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otham Book" panose="02000603040000090004" pitchFamily="2" charset="77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otham Book" panose="02000603040000090004" pitchFamily="2" charset="77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otham Book" panose="02000603040000090004" pitchFamily="2" charset="77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otham Book" panose="02000603040000090004" pitchFamily="2" charset="77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otham Book" panose="02000603040000090004" pitchFamily="2" charset="77"/>
                </a:defRPr>
              </a:lvl9pPr>
            </a:lstStyle>
            <a:p>
              <a:pPr algn="ctr">
                <a:buNone/>
              </a:pPr>
              <a:r>
                <a:rPr lang="en-US" sz="1400" b="1" dirty="0">
                  <a:solidFill>
                    <a:schemeClr val="bg1"/>
                  </a:solidFill>
                  <a:latin typeface="Raleway" pitchFamily="2" charset="77"/>
                </a:rPr>
                <a:t>Securing adipose-derived stem cell culture medium</a:t>
              </a:r>
            </a:p>
          </p:txBody>
        </p:sp>
      </p:grpSp>
      <p:sp>
        <p:nvSpPr>
          <p:cNvPr id="24" name="Triangle 23">
            <a:extLst>
              <a:ext uri="{FF2B5EF4-FFF2-40B4-BE49-F238E27FC236}">
                <a16:creationId xmlns:a16="http://schemas.microsoft.com/office/drawing/2014/main" id="{959328FE-D05E-D1AD-6653-1F099FB1D4EF}"/>
              </a:ext>
            </a:extLst>
          </p:cNvPr>
          <p:cNvSpPr/>
          <p:nvPr/>
        </p:nvSpPr>
        <p:spPr>
          <a:xfrm rot="5400000">
            <a:off x="3319955" y="4257215"/>
            <a:ext cx="208162" cy="148896"/>
          </a:xfrm>
          <a:prstGeom prst="triangle">
            <a:avLst/>
          </a:prstGeom>
          <a:solidFill>
            <a:srgbClr val="C97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riangle 24">
            <a:extLst>
              <a:ext uri="{FF2B5EF4-FFF2-40B4-BE49-F238E27FC236}">
                <a16:creationId xmlns:a16="http://schemas.microsoft.com/office/drawing/2014/main" id="{CFA534BB-162B-9315-D08F-88D528458508}"/>
              </a:ext>
            </a:extLst>
          </p:cNvPr>
          <p:cNvSpPr/>
          <p:nvPr/>
        </p:nvSpPr>
        <p:spPr>
          <a:xfrm rot="5400000">
            <a:off x="800100" y="4743384"/>
            <a:ext cx="208162" cy="148896"/>
          </a:xfrm>
          <a:prstGeom prst="triangle">
            <a:avLst/>
          </a:prstGeom>
          <a:solidFill>
            <a:srgbClr val="C97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45660F0-3C4B-71ED-E878-4C1E6F0E58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384" y="5005803"/>
            <a:ext cx="6083303" cy="459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otham Book" panose="02000603040000090004" pitchFamily="2" charset="7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otham Book" panose="02000603040000090004" pitchFamily="2" charset="7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otham Book" panose="02000603040000090004" pitchFamily="2" charset="7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en-US" sz="1800" b="1" dirty="0">
                <a:latin typeface="Raleway" pitchFamily="2" charset="77"/>
              </a:rPr>
              <a:t>02</a:t>
            </a:r>
            <a:r>
              <a:rPr lang="en-US" sz="1400" dirty="0">
                <a:latin typeface="Raleway" pitchFamily="2" charset="77"/>
              </a:rPr>
              <a:t> Donor eligibility check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7E6E07E-668F-9405-FDAD-B42DD819EA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383" y="5464968"/>
            <a:ext cx="3112017" cy="866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otham Book" panose="02000603040000090004" pitchFamily="2" charset="7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otham Book" panose="02000603040000090004" pitchFamily="2" charset="7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otham Book" panose="02000603040000090004" pitchFamily="2" charset="7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9pPr>
          </a:lstStyle>
          <a:p>
            <a:pPr marL="285750" indent="-285750">
              <a:lnSpc>
                <a:spcPct val="100000"/>
              </a:lnSpc>
            </a:pPr>
            <a:r>
              <a:rPr lang="en-US" sz="1400" dirty="0">
                <a:latin typeface="Raleway" pitchFamily="2" charset="77"/>
              </a:rPr>
              <a:t>Confirmation of donor eligibility</a:t>
            </a:r>
          </a:p>
          <a:p>
            <a:pPr marL="285750" indent="-285750">
              <a:lnSpc>
                <a:spcPct val="100000"/>
              </a:lnSpc>
            </a:pPr>
            <a:r>
              <a:rPr lang="en-US" sz="1400" dirty="0">
                <a:latin typeface="Raleway" pitchFamily="2" charset="77"/>
              </a:rPr>
              <a:t>Confirmation of congenital or chronic disease test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6D8B960-73D6-3987-695C-B09A98CB4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3789" y="3429000"/>
            <a:ext cx="6083303" cy="459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otham Book" panose="02000603040000090004" pitchFamily="2" charset="7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otham Book" panose="02000603040000090004" pitchFamily="2" charset="7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otham Book" panose="02000603040000090004" pitchFamily="2" charset="7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en-US" sz="1800" b="1" dirty="0">
                <a:latin typeface="Raleway" pitchFamily="2" charset="77"/>
              </a:rPr>
              <a:t>03</a:t>
            </a:r>
            <a:r>
              <a:rPr lang="en-US" sz="1400" dirty="0">
                <a:latin typeface="Raleway" pitchFamily="2" charset="77"/>
              </a:rPr>
              <a:t> Exosome Detection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392050C-3BD6-123B-4BB8-D998A9AB0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3744" y="5464968"/>
            <a:ext cx="3213617" cy="866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otham Book" panose="02000603040000090004" pitchFamily="2" charset="7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otham Book" panose="02000603040000090004" pitchFamily="2" charset="7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otham Book" panose="02000603040000090004" pitchFamily="2" charset="7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9pPr>
          </a:lstStyle>
          <a:p>
            <a:pPr marL="285750" indent="-285750">
              <a:lnSpc>
                <a:spcPct val="100000"/>
              </a:lnSpc>
            </a:pPr>
            <a:r>
              <a:rPr lang="en-US" sz="1400" dirty="0">
                <a:latin typeface="Raleway" pitchFamily="2" charset="77"/>
              </a:rPr>
              <a:t>Confirmation of contagious spongiform encephalopathy test</a:t>
            </a:r>
          </a:p>
          <a:p>
            <a:pPr marL="285750" indent="-285750">
              <a:lnSpc>
                <a:spcPct val="100000"/>
              </a:lnSpc>
            </a:pPr>
            <a:r>
              <a:rPr lang="en-US" sz="1400" dirty="0">
                <a:latin typeface="Raleway" pitchFamily="2" charset="77"/>
              </a:rPr>
              <a:t>Consent to use adipose tissue’</a:t>
            </a:r>
          </a:p>
        </p:txBody>
      </p:sp>
    </p:spTree>
    <p:extLst>
      <p:ext uri="{BB962C8B-B14F-4D97-AF65-F5344CB8AC3E}">
        <p14:creationId xmlns:p14="http://schemas.microsoft.com/office/powerpoint/2010/main" val="31212116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0" grpId="0" animBg="1"/>
      <p:bldP spid="22" grpId="0"/>
      <p:bldP spid="3" grpId="0"/>
      <p:bldP spid="21" grpId="0"/>
      <p:bldP spid="9" grpId="0"/>
      <p:bldP spid="4" grpId="0"/>
      <p:bldP spid="14" grpId="0"/>
      <p:bldP spid="20" grpId="0"/>
      <p:bldP spid="26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2158568-AFCA-693A-13B0-BA13543BD7DD}"/>
              </a:ext>
            </a:extLst>
          </p:cNvPr>
          <p:cNvSpPr/>
          <p:nvPr/>
        </p:nvSpPr>
        <p:spPr>
          <a:xfrm>
            <a:off x="3255963" y="2556933"/>
            <a:ext cx="1522412" cy="1524000"/>
          </a:xfrm>
          <a:prstGeom prst="rect">
            <a:avLst/>
          </a:prstGeom>
          <a:solidFill>
            <a:srgbClr val="C97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F8CB497-7AF9-76CC-7D5F-B13B95DCD581}"/>
              </a:ext>
            </a:extLst>
          </p:cNvPr>
          <p:cNvSpPr/>
          <p:nvPr/>
        </p:nvSpPr>
        <p:spPr>
          <a:xfrm>
            <a:off x="5334000" y="2556933"/>
            <a:ext cx="1522413" cy="1524000"/>
          </a:xfrm>
          <a:prstGeom prst="rect">
            <a:avLst/>
          </a:prstGeom>
          <a:solidFill>
            <a:srgbClr val="AE6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79A2ECF-F2CA-BC25-DCF4-6396C56E52A3}"/>
              </a:ext>
            </a:extLst>
          </p:cNvPr>
          <p:cNvSpPr/>
          <p:nvPr/>
        </p:nvSpPr>
        <p:spPr>
          <a:xfrm>
            <a:off x="9490075" y="2556933"/>
            <a:ext cx="1522413" cy="1524000"/>
          </a:xfrm>
          <a:prstGeom prst="rect">
            <a:avLst/>
          </a:prstGeom>
          <a:solidFill>
            <a:srgbClr val="FAA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115ECEB-1289-76D7-E903-C43FD9F18D80}"/>
              </a:ext>
            </a:extLst>
          </p:cNvPr>
          <p:cNvSpPr/>
          <p:nvPr/>
        </p:nvSpPr>
        <p:spPr>
          <a:xfrm>
            <a:off x="9490075" y="4538133"/>
            <a:ext cx="1522413" cy="1524000"/>
          </a:xfrm>
          <a:prstGeom prst="rect">
            <a:avLst/>
          </a:prstGeom>
          <a:solidFill>
            <a:srgbClr val="856C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10EFE4D-E85F-08EC-22BF-CD8D3751A285}"/>
              </a:ext>
            </a:extLst>
          </p:cNvPr>
          <p:cNvSpPr/>
          <p:nvPr/>
        </p:nvSpPr>
        <p:spPr>
          <a:xfrm>
            <a:off x="7412038" y="2556933"/>
            <a:ext cx="1520825" cy="1524000"/>
          </a:xfrm>
          <a:prstGeom prst="rect">
            <a:avLst/>
          </a:prstGeom>
          <a:solidFill>
            <a:srgbClr val="ABD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3" name="Title 21">
            <a:extLst>
              <a:ext uri="{FF2B5EF4-FFF2-40B4-BE49-F238E27FC236}">
                <a16:creationId xmlns:a16="http://schemas.microsoft.com/office/drawing/2014/main" id="{C32A37E6-0DD4-DA9C-CD62-E2FEF53A06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38" y="1090315"/>
            <a:ext cx="747342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Gotham Medium" panose="02000604030000020004" pitchFamily="2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Medium" panose="02000604030000020004" pitchFamily="2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Medium" panose="02000604030000020004" pitchFamily="2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Medium" panose="02000604030000020004" pitchFamily="2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Medium" panose="02000604030000020004" pitchFamily="2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layfair Display" pitchFamily="2" charset="77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layfair Display" pitchFamily="2" charset="77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layfair Display" pitchFamily="2" charset="77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layfair Display" pitchFamily="2" charset="77"/>
              </a:defRPr>
            </a:lvl9pPr>
          </a:lstStyle>
          <a:p>
            <a:pPr algn="l"/>
            <a:r>
              <a:rPr lang="en-US" sz="3600" dirty="0"/>
              <a:t>Adipose-Derived Stem Cell Conditioned Media </a:t>
            </a:r>
            <a:r>
              <a:rPr lang="en-US" sz="1800" b="0" dirty="0">
                <a:solidFill>
                  <a:srgbClr val="AE6CFF"/>
                </a:solidFill>
              </a:rPr>
              <a:t>— Main Ingredients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440770-BFF6-3217-110F-EEE90D01CE15}"/>
              </a:ext>
            </a:extLst>
          </p:cNvPr>
          <p:cNvSpPr/>
          <p:nvPr/>
        </p:nvSpPr>
        <p:spPr>
          <a:xfrm>
            <a:off x="3257550" y="4538133"/>
            <a:ext cx="1522413" cy="1524000"/>
          </a:xfrm>
          <a:prstGeom prst="rect">
            <a:avLst/>
          </a:prstGeom>
          <a:solidFill>
            <a:srgbClr val="501A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3B94435-CE77-EC5A-27A0-8041BDCEA8AB}"/>
              </a:ext>
            </a:extLst>
          </p:cNvPr>
          <p:cNvSpPr/>
          <p:nvPr/>
        </p:nvSpPr>
        <p:spPr>
          <a:xfrm>
            <a:off x="7413625" y="4538133"/>
            <a:ext cx="1522413" cy="1524000"/>
          </a:xfrm>
          <a:prstGeom prst="rect">
            <a:avLst/>
          </a:prstGeom>
          <a:solidFill>
            <a:srgbClr val="DBA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1908510-E957-1385-0F73-671E053CF12E}"/>
              </a:ext>
            </a:extLst>
          </p:cNvPr>
          <p:cNvSpPr/>
          <p:nvPr/>
        </p:nvSpPr>
        <p:spPr>
          <a:xfrm>
            <a:off x="5335588" y="4538133"/>
            <a:ext cx="1520825" cy="1524000"/>
          </a:xfrm>
          <a:prstGeom prst="rect">
            <a:avLst/>
          </a:prstGeom>
          <a:solidFill>
            <a:srgbClr val="C2C0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D3F44E9-B8F9-C3F7-772C-D54B981EE5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384" y="2430165"/>
            <a:ext cx="2206083" cy="26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otham Book" panose="02000603040000090004" pitchFamily="2" charset="7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otham Book" panose="02000603040000090004" pitchFamily="2" charset="7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otham Book" panose="02000603040000090004" pitchFamily="2" charset="7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en-US" sz="1400" dirty="0" err="1">
                <a:latin typeface="Raleway" pitchFamily="2" charset="77"/>
              </a:rPr>
              <a:t>Exotop</a:t>
            </a:r>
            <a:r>
              <a:rPr lang="en-US" sz="1400" dirty="0">
                <a:latin typeface="Raleway" pitchFamily="2" charset="77"/>
              </a:rPr>
              <a:t>™ contains </a:t>
            </a:r>
            <a:r>
              <a:rPr lang="en-US" sz="1400" b="1" dirty="0">
                <a:latin typeface="Raleway" pitchFamily="2" charset="77"/>
              </a:rPr>
              <a:t>high concentrations of growth factors (EGF, HGF, VEGF, TGF</a:t>
            </a:r>
            <a:r>
              <a:rPr lang="el-GR" sz="1400" b="1" dirty="0">
                <a:latin typeface="Raleway" pitchFamily="2" charset="77"/>
              </a:rPr>
              <a:t>β, </a:t>
            </a:r>
            <a:r>
              <a:rPr lang="en-US" sz="1400" b="1" dirty="0">
                <a:latin typeface="Raleway" pitchFamily="2" charset="77"/>
              </a:rPr>
              <a:t>FGF, KGF, GF-1) and extracellular matrix proteins (Collagen, Fibronectin).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A78B4DE-AFC0-B1E5-C18C-EB7AEDDD1B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4376" y="3026545"/>
            <a:ext cx="15224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otham Book" panose="02000603040000090004" pitchFamily="2" charset="7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otham Book" panose="02000603040000090004" pitchFamily="2" charset="7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otham Book" panose="02000603040000090004" pitchFamily="2" charset="7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9pPr>
          </a:lstStyle>
          <a:p>
            <a:pPr algn="ctr">
              <a:lnSpc>
                <a:spcPct val="100000"/>
              </a:lnSpc>
              <a:buNone/>
            </a:pPr>
            <a:r>
              <a:rPr lang="en-US" sz="3200" b="1" dirty="0">
                <a:solidFill>
                  <a:schemeClr val="bg1"/>
                </a:solidFill>
                <a:latin typeface="Gotham Bold" panose="02000604030000020004" pitchFamily="2" charset="0"/>
              </a:rPr>
              <a:t>EGF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85CE660-FAE3-C5C6-157F-21610982BD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8710" y="3026545"/>
            <a:ext cx="15224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otham Book" panose="02000603040000090004" pitchFamily="2" charset="7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otham Book" panose="02000603040000090004" pitchFamily="2" charset="7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otham Book" panose="02000603040000090004" pitchFamily="2" charset="7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9pPr>
          </a:lstStyle>
          <a:p>
            <a:pPr algn="ctr">
              <a:lnSpc>
                <a:spcPct val="100000"/>
              </a:lnSpc>
              <a:buNone/>
            </a:pPr>
            <a:r>
              <a:rPr lang="en-US" sz="3200" b="1" dirty="0">
                <a:solidFill>
                  <a:schemeClr val="bg1"/>
                </a:solidFill>
                <a:latin typeface="Gotham Bold" panose="02000604030000020004" pitchFamily="2" charset="0"/>
              </a:rPr>
              <a:t>HGF</a:t>
            </a:r>
            <a:endParaRPr lang="en-US" sz="3200" b="1" dirty="0">
              <a:solidFill>
                <a:schemeClr val="bg1"/>
              </a:solidFill>
              <a:latin typeface="Raleway" pitchFamily="2" charset="7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3B2C797-816D-FB1C-ECAB-43EBE379F5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3043" y="3026545"/>
            <a:ext cx="15224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otham Book" panose="02000603040000090004" pitchFamily="2" charset="7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otham Book" panose="02000603040000090004" pitchFamily="2" charset="7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otham Book" panose="02000603040000090004" pitchFamily="2" charset="7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9pPr>
          </a:lstStyle>
          <a:p>
            <a:pPr algn="ctr">
              <a:lnSpc>
                <a:spcPct val="100000"/>
              </a:lnSpc>
              <a:buNone/>
            </a:pPr>
            <a:r>
              <a:rPr lang="en-US" sz="3200" b="1" dirty="0">
                <a:solidFill>
                  <a:schemeClr val="bg1"/>
                </a:solidFill>
                <a:latin typeface="Gotham Bold" panose="02000604030000020004" pitchFamily="2" charset="0"/>
              </a:rPr>
              <a:t>VEGF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E5F1C77-B564-E8A8-8E26-84E734482A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5843" y="3026545"/>
            <a:ext cx="15224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otham Book" panose="02000603040000090004" pitchFamily="2" charset="7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otham Book" panose="02000603040000090004" pitchFamily="2" charset="7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otham Book" panose="02000603040000090004" pitchFamily="2" charset="7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9pPr>
          </a:lstStyle>
          <a:p>
            <a:pPr algn="ctr">
              <a:lnSpc>
                <a:spcPct val="100000"/>
              </a:lnSpc>
              <a:buNone/>
            </a:pPr>
            <a:r>
              <a:rPr lang="en-US" sz="3200" b="1" dirty="0">
                <a:solidFill>
                  <a:schemeClr val="bg1"/>
                </a:solidFill>
                <a:latin typeface="Gotham Bold" panose="02000604030000020004" pitchFamily="2" charset="0"/>
              </a:rPr>
              <a:t>TGF</a:t>
            </a:r>
            <a:r>
              <a:rPr lang="el-GR" sz="3200" b="1" dirty="0">
                <a:solidFill>
                  <a:schemeClr val="bg1"/>
                </a:solidFill>
                <a:latin typeface="Gotham Bold" panose="02000604030000020004" pitchFamily="2" charset="0"/>
              </a:rPr>
              <a:t>β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5319BF4-ED22-5775-7501-0CCDB0D43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4376" y="5020158"/>
            <a:ext cx="15224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otham Book" panose="02000603040000090004" pitchFamily="2" charset="7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otham Book" panose="02000603040000090004" pitchFamily="2" charset="7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otham Book" panose="02000603040000090004" pitchFamily="2" charset="7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9pPr>
          </a:lstStyle>
          <a:p>
            <a:pPr algn="ctr">
              <a:lnSpc>
                <a:spcPct val="100000"/>
              </a:lnSpc>
              <a:buNone/>
            </a:pPr>
            <a:r>
              <a:rPr lang="en-US" sz="3200" b="1" dirty="0">
                <a:solidFill>
                  <a:schemeClr val="bg1"/>
                </a:solidFill>
                <a:latin typeface="Gotham Bold" panose="02000604030000020004" pitchFamily="2" charset="0"/>
              </a:rPr>
              <a:t>FGF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950D98F-4B74-7B79-8268-5997AC576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8710" y="5020158"/>
            <a:ext cx="15224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otham Book" panose="02000603040000090004" pitchFamily="2" charset="7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otham Book" panose="02000603040000090004" pitchFamily="2" charset="7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otham Book" panose="02000603040000090004" pitchFamily="2" charset="7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9pPr>
          </a:lstStyle>
          <a:p>
            <a:pPr algn="ctr">
              <a:lnSpc>
                <a:spcPct val="100000"/>
              </a:lnSpc>
              <a:buNone/>
            </a:pPr>
            <a:r>
              <a:rPr lang="en-US" sz="3200" b="1" dirty="0">
                <a:solidFill>
                  <a:schemeClr val="bg1"/>
                </a:solidFill>
                <a:latin typeface="Gotham Bold" panose="02000604030000020004" pitchFamily="2" charset="0"/>
              </a:rPr>
              <a:t>KGF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8A1FDDC-B90C-F1C3-7739-6B948736D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3043" y="5020158"/>
            <a:ext cx="15224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otham Book" panose="02000603040000090004" pitchFamily="2" charset="7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otham Book" panose="02000603040000090004" pitchFamily="2" charset="7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otham Book" panose="02000603040000090004" pitchFamily="2" charset="7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9pPr>
          </a:lstStyle>
          <a:p>
            <a:pPr algn="ctr">
              <a:lnSpc>
                <a:spcPct val="100000"/>
              </a:lnSpc>
              <a:buNone/>
            </a:pPr>
            <a:r>
              <a:rPr lang="en-US" sz="3200" b="1" dirty="0">
                <a:solidFill>
                  <a:schemeClr val="bg1"/>
                </a:solidFill>
                <a:latin typeface="Gotham Bold" panose="02000604030000020004" pitchFamily="2" charset="0"/>
              </a:rPr>
              <a:t>IGF–1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3C74BDB-AE1C-1C69-01D0-343B321F76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5843" y="5020158"/>
            <a:ext cx="15224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otham Book" panose="02000603040000090004" pitchFamily="2" charset="7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otham Book" panose="02000603040000090004" pitchFamily="2" charset="7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otham Book" panose="02000603040000090004" pitchFamily="2" charset="7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9pPr>
          </a:lstStyle>
          <a:p>
            <a:pPr algn="ctr">
              <a:lnSpc>
                <a:spcPct val="100000"/>
              </a:lnSpc>
              <a:buNone/>
            </a:pPr>
            <a:r>
              <a:rPr lang="en-US" sz="1600" b="1" dirty="0">
                <a:solidFill>
                  <a:schemeClr val="bg1"/>
                </a:solidFill>
                <a:latin typeface="Gotham Bold" panose="02000604030000020004" pitchFamily="2" charset="0"/>
              </a:rPr>
              <a:t>Extracellular Matrix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9" grpId="0" animBg="1"/>
      <p:bldP spid="31" grpId="0" animBg="1"/>
      <p:bldP spid="32" grpId="0" animBg="1"/>
      <p:bldP spid="30" grpId="0" animBg="1"/>
      <p:bldP spid="3" grpId="0"/>
      <p:bldP spid="5" grpId="0" animBg="1"/>
      <p:bldP spid="9" grpId="0" animBg="1"/>
      <p:bldP spid="10" grpId="0" animBg="1"/>
      <p:bldP spid="22" grpId="0"/>
      <p:bldP spid="23" grpId="0"/>
      <p:bldP spid="25" grpId="0"/>
      <p:bldP spid="26" grpId="0"/>
      <p:bldP spid="27" grpId="0"/>
      <p:bldP spid="28" grpId="0"/>
      <p:bldP spid="41" grpId="0"/>
      <p:bldP spid="42" grpId="0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15BB196-0307-4D6D-C1D9-72DC53A402C9}"/>
              </a:ext>
            </a:extLst>
          </p:cNvPr>
          <p:cNvSpPr/>
          <p:nvPr/>
        </p:nvSpPr>
        <p:spPr>
          <a:xfrm>
            <a:off x="769937" y="3631604"/>
            <a:ext cx="2235730" cy="10782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Parallelogram 256">
            <a:extLst>
              <a:ext uri="{FF2B5EF4-FFF2-40B4-BE49-F238E27FC236}">
                <a16:creationId xmlns:a16="http://schemas.microsoft.com/office/drawing/2014/main" id="{FC0121A9-1FBC-2770-5CFA-4B5DA850A15B}"/>
              </a:ext>
            </a:extLst>
          </p:cNvPr>
          <p:cNvSpPr/>
          <p:nvPr/>
        </p:nvSpPr>
        <p:spPr>
          <a:xfrm rot="5400000" flipV="1">
            <a:off x="2747783" y="3390521"/>
            <a:ext cx="782734" cy="269875"/>
          </a:xfrm>
          <a:prstGeom prst="parallelogram">
            <a:avLst>
              <a:gd name="adj" fmla="val 66077"/>
            </a:avLst>
          </a:prstGeom>
          <a:solidFill>
            <a:srgbClr val="9555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854E28D-1143-E118-EF07-EF82D6E41AF5}"/>
              </a:ext>
            </a:extLst>
          </p:cNvPr>
          <p:cNvSpPr/>
          <p:nvPr/>
        </p:nvSpPr>
        <p:spPr>
          <a:xfrm>
            <a:off x="769937" y="3134089"/>
            <a:ext cx="2504151" cy="589822"/>
          </a:xfrm>
          <a:prstGeom prst="rect">
            <a:avLst/>
          </a:prstGeom>
          <a:solidFill>
            <a:srgbClr val="C97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1">
            <a:extLst>
              <a:ext uri="{FF2B5EF4-FFF2-40B4-BE49-F238E27FC236}">
                <a16:creationId xmlns:a16="http://schemas.microsoft.com/office/drawing/2014/main" id="{7B423A28-0FA4-835C-DB96-2B9B0FA28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38" y="1090315"/>
            <a:ext cx="747342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Gotham Medium" panose="02000604030000020004" pitchFamily="2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Medium" panose="02000604030000020004" pitchFamily="2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Medium" panose="02000604030000020004" pitchFamily="2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Medium" panose="02000604030000020004" pitchFamily="2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Medium" panose="02000604030000020004" pitchFamily="2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layfair Display" pitchFamily="2" charset="77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layfair Display" pitchFamily="2" charset="77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layfair Display" pitchFamily="2" charset="77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layfair Display" pitchFamily="2" charset="77"/>
              </a:defRPr>
            </a:lvl9pPr>
          </a:lstStyle>
          <a:p>
            <a:pPr algn="l"/>
            <a:r>
              <a:rPr lang="en-US" sz="3600" dirty="0"/>
              <a:t>Adipose-Derived Stem Cell Conditioned Media </a:t>
            </a:r>
            <a:r>
              <a:rPr lang="en-US" sz="1800" b="0" dirty="0">
                <a:solidFill>
                  <a:srgbClr val="AE6CFF"/>
                </a:solidFill>
              </a:rPr>
              <a:t>— Growth Factors</a:t>
            </a:r>
          </a:p>
        </p:txBody>
      </p:sp>
      <p:sp>
        <p:nvSpPr>
          <p:cNvPr id="5" name="Title 21">
            <a:extLst>
              <a:ext uri="{FF2B5EF4-FFF2-40B4-BE49-F238E27FC236}">
                <a16:creationId xmlns:a16="http://schemas.microsoft.com/office/drawing/2014/main" id="{699C0E87-69E0-74C1-C42F-1C89487572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963" y="2340471"/>
            <a:ext cx="3610769" cy="525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 b="1" kern="1200">
                <a:solidFill>
                  <a:schemeClr val="bg2"/>
                </a:solidFill>
                <a:latin typeface="Gotham Medium" panose="02000604030000020004" pitchFamily="2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Medium" panose="02000604030000020004" pitchFamily="2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Medium" panose="02000604030000020004" pitchFamily="2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Medium" panose="02000604030000020004" pitchFamily="2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Medium" panose="02000604030000020004" pitchFamily="2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layfair Display" pitchFamily="2" charset="77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layfair Display" pitchFamily="2" charset="77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layfair Display" pitchFamily="2" charset="77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layfair Display" pitchFamily="2" charset="77"/>
              </a:defRPr>
            </a:lvl9pPr>
          </a:lstStyle>
          <a:p>
            <a:r>
              <a:rPr lang="en-US" sz="1800" dirty="0">
                <a:solidFill>
                  <a:schemeClr val="tx1"/>
                </a:solidFill>
                <a:latin typeface="Gotham Book" panose="02000603040000090004" pitchFamily="2" charset="77"/>
              </a:rPr>
              <a:t>Growth Factors &amp; Functions</a:t>
            </a:r>
          </a:p>
        </p:txBody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id="{FDE70C5E-920F-9A06-E466-0A6CBC53A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6367" y="3762573"/>
            <a:ext cx="2082800" cy="824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otham Book" panose="02000603040000090004" pitchFamily="2" charset="7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otham Book" panose="02000603040000090004" pitchFamily="2" charset="7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otham Book" panose="02000603040000090004" pitchFamily="2" charset="7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1100" dirty="0">
                <a:latin typeface="Raleway" pitchFamily="2" charset="77"/>
              </a:rPr>
              <a:t>Promotes cell proliferation. Promotes angiogenesis.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1100" dirty="0">
                <a:latin typeface="Raleway" pitchFamily="2" charset="77"/>
              </a:rPr>
              <a:t>Promotes hair growth.</a:t>
            </a:r>
            <a:endParaRPr lang="en-US" altLang="en-US" sz="1100" dirty="0">
              <a:latin typeface="Raleway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273731-7781-B317-4C2C-94EA3D9AFB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7901" y="3139136"/>
            <a:ext cx="15224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otham Book" panose="02000603040000090004" pitchFamily="2" charset="7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otham Book" panose="02000603040000090004" pitchFamily="2" charset="7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otham Book" panose="02000603040000090004" pitchFamily="2" charset="7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9pPr>
          </a:lstStyle>
          <a:p>
            <a:pPr>
              <a:lnSpc>
                <a:spcPct val="100000"/>
              </a:lnSpc>
              <a:buNone/>
            </a:pPr>
            <a:r>
              <a:rPr lang="en-US" sz="3200" b="1" dirty="0">
                <a:solidFill>
                  <a:schemeClr val="bg1"/>
                </a:solidFill>
                <a:latin typeface="Gotham Bold" panose="02000604030000020004" pitchFamily="2" charset="0"/>
              </a:rPr>
              <a:t>EGF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F6CCE68-3C6F-5390-07B7-88D2917B35D0}"/>
              </a:ext>
            </a:extLst>
          </p:cNvPr>
          <p:cNvSpPr/>
          <p:nvPr/>
        </p:nvSpPr>
        <p:spPr>
          <a:xfrm>
            <a:off x="3274087" y="4561381"/>
            <a:ext cx="2504151" cy="15893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7D0AE090-F229-C64A-C4DF-B97BED72197E}"/>
              </a:ext>
            </a:extLst>
          </p:cNvPr>
          <p:cNvSpPr/>
          <p:nvPr/>
        </p:nvSpPr>
        <p:spPr>
          <a:xfrm rot="5400000" flipV="1">
            <a:off x="5519164" y="4320300"/>
            <a:ext cx="782734" cy="269875"/>
          </a:xfrm>
          <a:prstGeom prst="parallelogram">
            <a:avLst>
              <a:gd name="adj" fmla="val 66077"/>
            </a:avLst>
          </a:prstGeom>
          <a:solidFill>
            <a:srgbClr val="663F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E4CB670-A07C-9300-8907-F84CEDC5717B}"/>
              </a:ext>
            </a:extLst>
          </p:cNvPr>
          <p:cNvSpPr/>
          <p:nvPr/>
        </p:nvSpPr>
        <p:spPr>
          <a:xfrm>
            <a:off x="3274088" y="4063866"/>
            <a:ext cx="2768597" cy="589822"/>
          </a:xfrm>
          <a:prstGeom prst="rect">
            <a:avLst/>
          </a:prstGeom>
          <a:solidFill>
            <a:srgbClr val="AE6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DD58675-1BBB-42C0-5505-98D0112A5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0517" y="4692350"/>
            <a:ext cx="2341033" cy="1332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otham Book" panose="02000603040000090004" pitchFamily="2" charset="7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otham Book" panose="02000603040000090004" pitchFamily="2" charset="7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otham Book" panose="02000603040000090004" pitchFamily="2" charset="7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1100" dirty="0">
                <a:latin typeface="Raleway" pitchFamily="2" charset="77"/>
              </a:rPr>
              <a:t>Anti-inflammatory function.</a:t>
            </a:r>
            <a:br>
              <a:rPr lang="en-US" sz="1100" dirty="0">
                <a:latin typeface="Raleway" pitchFamily="2" charset="77"/>
              </a:rPr>
            </a:br>
            <a:r>
              <a:rPr lang="en-US" sz="1100" dirty="0">
                <a:latin typeface="Raleway" pitchFamily="2" charset="77"/>
              </a:rPr>
              <a:t>Promotes cell migration and proliferation. Inhibits apoptosis. Promotes angiogenesis. Promotes hair growth.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0A5B22-73BA-A549-56B7-A3E098F85D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9009" y="4068913"/>
            <a:ext cx="15224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otham Book" panose="02000603040000090004" pitchFamily="2" charset="7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otham Book" panose="02000603040000090004" pitchFamily="2" charset="7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otham Book" panose="02000603040000090004" pitchFamily="2" charset="7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9pPr>
          </a:lstStyle>
          <a:p>
            <a:pPr>
              <a:lnSpc>
                <a:spcPct val="100000"/>
              </a:lnSpc>
              <a:buNone/>
            </a:pPr>
            <a:r>
              <a:rPr lang="en-US" sz="3200" b="1" dirty="0">
                <a:solidFill>
                  <a:schemeClr val="bg1"/>
                </a:solidFill>
                <a:latin typeface="Gotham Bold" panose="02000604030000020004" pitchFamily="2" charset="0"/>
              </a:rPr>
              <a:t>HGF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47388F5-162B-313F-3710-31CB0417228F}"/>
              </a:ext>
            </a:extLst>
          </p:cNvPr>
          <p:cNvSpPr/>
          <p:nvPr/>
        </p:nvSpPr>
        <p:spPr>
          <a:xfrm>
            <a:off x="6298809" y="3631603"/>
            <a:ext cx="2235730" cy="13321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arallelogram 15">
            <a:extLst>
              <a:ext uri="{FF2B5EF4-FFF2-40B4-BE49-F238E27FC236}">
                <a16:creationId xmlns:a16="http://schemas.microsoft.com/office/drawing/2014/main" id="{9C219BAA-95C6-68C5-C5F2-708C9BCB2448}"/>
              </a:ext>
            </a:extLst>
          </p:cNvPr>
          <p:cNvSpPr/>
          <p:nvPr/>
        </p:nvSpPr>
        <p:spPr>
          <a:xfrm rot="5400000" flipV="1">
            <a:off x="8276655" y="3390521"/>
            <a:ext cx="782734" cy="269875"/>
          </a:xfrm>
          <a:prstGeom prst="parallelogram">
            <a:avLst>
              <a:gd name="adj" fmla="val 66077"/>
            </a:avLst>
          </a:prstGeom>
          <a:solidFill>
            <a:srgbClr val="6480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A05E5CF-7D6E-EC7E-5B41-8B6F28FE269D}"/>
              </a:ext>
            </a:extLst>
          </p:cNvPr>
          <p:cNvSpPr/>
          <p:nvPr/>
        </p:nvSpPr>
        <p:spPr>
          <a:xfrm>
            <a:off x="6298809" y="3134089"/>
            <a:ext cx="2504151" cy="589822"/>
          </a:xfrm>
          <a:prstGeom prst="rect">
            <a:avLst/>
          </a:prstGeom>
          <a:solidFill>
            <a:srgbClr val="ABD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F091B1F-20F6-0704-F69B-F729A01A58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5239" y="3762573"/>
            <a:ext cx="2082800" cy="1078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otham Book" panose="02000603040000090004" pitchFamily="2" charset="7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otham Book" panose="02000603040000090004" pitchFamily="2" charset="7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otham Book" panose="02000603040000090004" pitchFamily="2" charset="7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en-US" sz="1100" dirty="0">
                <a:latin typeface="Raleway" pitchFamily="2" charset="77"/>
              </a:rPr>
              <a:t>Promotes angiogenesis.</a:t>
            </a:r>
            <a:br>
              <a:rPr lang="en-US" sz="1100" dirty="0">
                <a:latin typeface="Raleway" pitchFamily="2" charset="77"/>
              </a:rPr>
            </a:br>
            <a:r>
              <a:rPr lang="en-US" sz="1100" dirty="0">
                <a:latin typeface="Raleway" pitchFamily="2" charset="77"/>
              </a:rPr>
              <a:t>Promotes fibroblast proliferation. Inhibits scar formation in wounds.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D28555A-60FF-4373-B3E0-7B3D8390C0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3730" y="3139136"/>
            <a:ext cx="15224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otham Book" panose="02000603040000090004" pitchFamily="2" charset="7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otham Book" panose="02000603040000090004" pitchFamily="2" charset="7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otham Book" panose="02000603040000090004" pitchFamily="2" charset="7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9pPr>
          </a:lstStyle>
          <a:p>
            <a:pPr>
              <a:lnSpc>
                <a:spcPct val="100000"/>
              </a:lnSpc>
              <a:buNone/>
            </a:pPr>
            <a:r>
              <a:rPr lang="en-US" sz="3200" b="1" dirty="0">
                <a:solidFill>
                  <a:schemeClr val="bg1"/>
                </a:solidFill>
                <a:latin typeface="Gotham Bold" panose="02000604030000020004" pitchFamily="2" charset="0"/>
              </a:rPr>
              <a:t>VEGF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44AF270-DD7E-BEDB-F23A-4535700E0A2F}"/>
              </a:ext>
            </a:extLst>
          </p:cNvPr>
          <p:cNvSpPr/>
          <p:nvPr/>
        </p:nvSpPr>
        <p:spPr>
          <a:xfrm>
            <a:off x="8814469" y="4561381"/>
            <a:ext cx="2235730" cy="10782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arallelogram 20">
            <a:extLst>
              <a:ext uri="{FF2B5EF4-FFF2-40B4-BE49-F238E27FC236}">
                <a16:creationId xmlns:a16="http://schemas.microsoft.com/office/drawing/2014/main" id="{BFBA296F-C64E-5020-1F56-56445A55663F}"/>
              </a:ext>
            </a:extLst>
          </p:cNvPr>
          <p:cNvSpPr/>
          <p:nvPr/>
        </p:nvSpPr>
        <p:spPr>
          <a:xfrm rot="5400000" flipV="1">
            <a:off x="10792315" y="4320298"/>
            <a:ext cx="782734" cy="269875"/>
          </a:xfrm>
          <a:prstGeom prst="parallelogram">
            <a:avLst>
              <a:gd name="adj" fmla="val 66077"/>
            </a:avLst>
          </a:prstGeom>
          <a:solidFill>
            <a:srgbClr val="A26B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F4ABE59-235E-5CB8-CBE0-7B003ADC926D}"/>
              </a:ext>
            </a:extLst>
          </p:cNvPr>
          <p:cNvSpPr/>
          <p:nvPr/>
        </p:nvSpPr>
        <p:spPr>
          <a:xfrm>
            <a:off x="8814469" y="4063866"/>
            <a:ext cx="2504151" cy="589822"/>
          </a:xfrm>
          <a:prstGeom prst="rect">
            <a:avLst/>
          </a:prstGeom>
          <a:solidFill>
            <a:srgbClr val="FAA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738C5C9-29B4-87E9-F59D-112C559693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0899" y="4692350"/>
            <a:ext cx="2082800" cy="824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otham Book" panose="02000603040000090004" pitchFamily="2" charset="7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otham Book" panose="02000603040000090004" pitchFamily="2" charset="7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otham Book" panose="02000603040000090004" pitchFamily="2" charset="7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en-US" sz="1100" dirty="0">
                <a:latin typeface="Raleway" pitchFamily="2" charset="77"/>
              </a:rPr>
              <a:t>Damaged tissue repair.</a:t>
            </a:r>
            <a:br>
              <a:rPr lang="en-US" sz="1100" dirty="0">
                <a:latin typeface="Raleway" pitchFamily="2" charset="77"/>
              </a:rPr>
            </a:br>
            <a:r>
              <a:rPr lang="en-US" sz="1100" dirty="0">
                <a:latin typeface="Raleway" pitchFamily="2" charset="77"/>
              </a:rPr>
              <a:t>Regulation of immune cell proliferation.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F8FC791-AECA-939C-18C4-45344F3616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9390" y="4068913"/>
            <a:ext cx="15224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otham Book" panose="02000603040000090004" pitchFamily="2" charset="7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otham Book" panose="02000603040000090004" pitchFamily="2" charset="7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otham Book" panose="02000603040000090004" pitchFamily="2" charset="7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9pPr>
          </a:lstStyle>
          <a:p>
            <a:pPr>
              <a:lnSpc>
                <a:spcPct val="100000"/>
              </a:lnSpc>
              <a:buNone/>
            </a:pPr>
            <a:r>
              <a:rPr lang="en-US" sz="3200" b="1" dirty="0">
                <a:solidFill>
                  <a:schemeClr val="bg1"/>
                </a:solidFill>
                <a:latin typeface="Gotham Bold" panose="02000604030000020004" pitchFamily="2" charset="0"/>
              </a:rPr>
              <a:t>TGF</a:t>
            </a:r>
            <a:r>
              <a:rPr lang="el-GR" sz="3200" b="1" dirty="0">
                <a:solidFill>
                  <a:schemeClr val="bg1"/>
                </a:solidFill>
                <a:latin typeface="Gotham Bold" panose="02000604030000020004" pitchFamily="2" charset="0"/>
              </a:rPr>
              <a:t>β</a:t>
            </a:r>
          </a:p>
        </p:txBody>
      </p:sp>
      <p:sp>
        <p:nvSpPr>
          <p:cNvPr id="25" name="Title 21">
            <a:extLst>
              <a:ext uri="{FF2B5EF4-FFF2-40B4-BE49-F238E27FC236}">
                <a16:creationId xmlns:a16="http://schemas.microsoft.com/office/drawing/2014/main" id="{3521C94A-089E-747E-781E-F34252247E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9631" y="884848"/>
            <a:ext cx="2919412" cy="1293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 b="1" kern="1200">
                <a:solidFill>
                  <a:schemeClr val="bg2"/>
                </a:solidFill>
                <a:latin typeface="Gotham Medium" panose="02000604030000020004" pitchFamily="2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Medium" panose="02000604030000020004" pitchFamily="2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Medium" panose="02000604030000020004" pitchFamily="2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Medium" panose="02000604030000020004" pitchFamily="2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Medium" panose="02000604030000020004" pitchFamily="2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layfair Display" pitchFamily="2" charset="77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layfair Display" pitchFamily="2" charset="77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layfair Display" pitchFamily="2" charset="77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layfair Display" pitchFamily="2" charset="77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400" b="0" dirty="0">
                <a:solidFill>
                  <a:srgbClr val="501A73"/>
                </a:solidFill>
                <a:latin typeface="Gotham Book" panose="02000603040000090004" pitchFamily="2" charset="77"/>
              </a:rPr>
              <a:t>It contains about 250 kinds of growth factors, so it promotes various cell division, growth and differentiation.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" grpId="0" animBg="1"/>
      <p:bldP spid="3" grpId="0"/>
      <p:bldP spid="5" grpId="0"/>
      <p:bldP spid="261" grpId="0"/>
      <p:bldP spid="8" grpId="0"/>
      <p:bldP spid="11" grpId="0" animBg="1"/>
      <p:bldP spid="13" grpId="0"/>
      <p:bldP spid="14" grpId="0"/>
      <p:bldP spid="16" grpId="0" animBg="1"/>
      <p:bldP spid="18" grpId="0"/>
      <p:bldP spid="19" grpId="0"/>
      <p:bldP spid="21" grpId="0" animBg="1"/>
      <p:bldP spid="23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15BB196-0307-4D6D-C1D9-72DC53A402C9}"/>
              </a:ext>
            </a:extLst>
          </p:cNvPr>
          <p:cNvSpPr/>
          <p:nvPr/>
        </p:nvSpPr>
        <p:spPr>
          <a:xfrm>
            <a:off x="769937" y="3631604"/>
            <a:ext cx="2235730" cy="15893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Parallelogram 256">
            <a:extLst>
              <a:ext uri="{FF2B5EF4-FFF2-40B4-BE49-F238E27FC236}">
                <a16:creationId xmlns:a16="http://schemas.microsoft.com/office/drawing/2014/main" id="{FC0121A9-1FBC-2770-5CFA-4B5DA850A15B}"/>
              </a:ext>
            </a:extLst>
          </p:cNvPr>
          <p:cNvSpPr/>
          <p:nvPr/>
        </p:nvSpPr>
        <p:spPr>
          <a:xfrm rot="5400000" flipV="1">
            <a:off x="2747783" y="3390521"/>
            <a:ext cx="782734" cy="269875"/>
          </a:xfrm>
          <a:prstGeom prst="parallelogram">
            <a:avLst>
              <a:gd name="adj" fmla="val 66077"/>
            </a:avLst>
          </a:prstGeom>
          <a:solidFill>
            <a:srgbClr val="311E4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854E28D-1143-E118-EF07-EF82D6E41AF5}"/>
              </a:ext>
            </a:extLst>
          </p:cNvPr>
          <p:cNvSpPr/>
          <p:nvPr/>
        </p:nvSpPr>
        <p:spPr>
          <a:xfrm>
            <a:off x="769937" y="3134089"/>
            <a:ext cx="2504151" cy="589822"/>
          </a:xfrm>
          <a:prstGeom prst="rect">
            <a:avLst/>
          </a:prstGeom>
          <a:solidFill>
            <a:srgbClr val="663F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1">
            <a:extLst>
              <a:ext uri="{FF2B5EF4-FFF2-40B4-BE49-F238E27FC236}">
                <a16:creationId xmlns:a16="http://schemas.microsoft.com/office/drawing/2014/main" id="{7B423A28-0FA4-835C-DB96-2B9B0FA28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38" y="1090315"/>
            <a:ext cx="747342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Gotham Medium" panose="02000604030000020004" pitchFamily="2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Medium" panose="02000604030000020004" pitchFamily="2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Medium" panose="02000604030000020004" pitchFamily="2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Medium" panose="02000604030000020004" pitchFamily="2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Medium" panose="02000604030000020004" pitchFamily="2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layfair Display" pitchFamily="2" charset="77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layfair Display" pitchFamily="2" charset="77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layfair Display" pitchFamily="2" charset="77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layfair Display" pitchFamily="2" charset="77"/>
              </a:defRPr>
            </a:lvl9pPr>
          </a:lstStyle>
          <a:p>
            <a:pPr algn="l"/>
            <a:r>
              <a:rPr lang="en-US" sz="3600" dirty="0"/>
              <a:t>Adipose-Derived Stem Cell Conditioned Media </a:t>
            </a:r>
            <a:r>
              <a:rPr lang="en-US" sz="1800" b="0" dirty="0">
                <a:solidFill>
                  <a:srgbClr val="AE6CFF"/>
                </a:solidFill>
              </a:rPr>
              <a:t>— Growth Factors</a:t>
            </a:r>
          </a:p>
        </p:txBody>
      </p:sp>
      <p:sp>
        <p:nvSpPr>
          <p:cNvPr id="4" name="Title 21">
            <a:extLst>
              <a:ext uri="{FF2B5EF4-FFF2-40B4-BE49-F238E27FC236}">
                <a16:creationId xmlns:a16="http://schemas.microsoft.com/office/drawing/2014/main" id="{90CDA8BC-839F-45B6-3F68-AC5BDD3D1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9631" y="884848"/>
            <a:ext cx="2919412" cy="1293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 b="1" kern="1200">
                <a:solidFill>
                  <a:schemeClr val="bg2"/>
                </a:solidFill>
                <a:latin typeface="Gotham Medium" panose="02000604030000020004" pitchFamily="2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Medium" panose="02000604030000020004" pitchFamily="2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Medium" panose="02000604030000020004" pitchFamily="2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Medium" panose="02000604030000020004" pitchFamily="2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Medium" panose="02000604030000020004" pitchFamily="2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layfair Display" pitchFamily="2" charset="77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layfair Display" pitchFamily="2" charset="77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layfair Display" pitchFamily="2" charset="77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layfair Display" pitchFamily="2" charset="77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400" b="0" dirty="0">
                <a:solidFill>
                  <a:srgbClr val="501A73"/>
                </a:solidFill>
                <a:latin typeface="Gotham Book" panose="02000603040000090004" pitchFamily="2" charset="77"/>
              </a:rPr>
              <a:t>It contains about 250 kinds of growth factors, so it promotes various cell division, growth and differentiation.</a:t>
            </a:r>
          </a:p>
        </p:txBody>
      </p:sp>
      <p:sp>
        <p:nvSpPr>
          <p:cNvPr id="5" name="Title 21">
            <a:extLst>
              <a:ext uri="{FF2B5EF4-FFF2-40B4-BE49-F238E27FC236}">
                <a16:creationId xmlns:a16="http://schemas.microsoft.com/office/drawing/2014/main" id="{699C0E87-69E0-74C1-C42F-1C89487572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963" y="2340471"/>
            <a:ext cx="3610769" cy="525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 b="1" kern="1200">
                <a:solidFill>
                  <a:schemeClr val="bg2"/>
                </a:solidFill>
                <a:latin typeface="Gotham Medium" panose="02000604030000020004" pitchFamily="2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Medium" panose="02000604030000020004" pitchFamily="2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Medium" panose="02000604030000020004" pitchFamily="2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Medium" panose="02000604030000020004" pitchFamily="2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Medium" panose="02000604030000020004" pitchFamily="2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layfair Display" pitchFamily="2" charset="77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layfair Display" pitchFamily="2" charset="77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layfair Display" pitchFamily="2" charset="77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layfair Display" pitchFamily="2" charset="77"/>
              </a:defRPr>
            </a:lvl9pPr>
          </a:lstStyle>
          <a:p>
            <a:r>
              <a:rPr lang="en-US" sz="1800" dirty="0">
                <a:solidFill>
                  <a:schemeClr val="tx1"/>
                </a:solidFill>
                <a:latin typeface="Gotham Book" panose="02000603040000090004" pitchFamily="2" charset="77"/>
              </a:rPr>
              <a:t>Growth Factors &amp; Functions</a:t>
            </a:r>
          </a:p>
        </p:txBody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id="{FDE70C5E-920F-9A06-E466-0A6CBC53A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6367" y="3762573"/>
            <a:ext cx="2082800" cy="1332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otham Book" panose="02000603040000090004" pitchFamily="2" charset="7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otham Book" panose="02000603040000090004" pitchFamily="2" charset="7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otham Book" panose="02000603040000090004" pitchFamily="2" charset="7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en-US" sz="1100" dirty="0">
                <a:latin typeface="Raleway" pitchFamily="2" charset="77"/>
              </a:rPr>
              <a:t>Promotes epithelial cell proliferation. Promotes production of collagen, hyaluronic acid, SOD, etc. </a:t>
            </a:r>
            <a:br>
              <a:rPr lang="en-US" sz="1100" dirty="0">
                <a:latin typeface="Raleway" pitchFamily="2" charset="77"/>
              </a:rPr>
            </a:br>
            <a:r>
              <a:rPr lang="en-US" sz="1100" dirty="0">
                <a:latin typeface="Raleway" pitchFamily="2" charset="77"/>
              </a:rPr>
              <a:t>in fibroblasts.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273731-7781-B317-4C2C-94EA3D9AFB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7901" y="3139136"/>
            <a:ext cx="15224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otham Book" panose="02000603040000090004" pitchFamily="2" charset="7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otham Book" panose="02000603040000090004" pitchFamily="2" charset="7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otham Book" panose="02000603040000090004" pitchFamily="2" charset="7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9pPr>
          </a:lstStyle>
          <a:p>
            <a:pPr>
              <a:lnSpc>
                <a:spcPct val="100000"/>
              </a:lnSpc>
              <a:buNone/>
            </a:pPr>
            <a:r>
              <a:rPr lang="en-US" sz="3200" b="1" dirty="0" err="1">
                <a:solidFill>
                  <a:schemeClr val="bg1"/>
                </a:solidFill>
                <a:latin typeface="Gotham Bold" panose="02000604030000020004" pitchFamily="2" charset="0"/>
              </a:rPr>
              <a:t>aFGF</a:t>
            </a:r>
            <a:endParaRPr lang="en-US" sz="3200" b="1" dirty="0">
              <a:solidFill>
                <a:schemeClr val="bg1"/>
              </a:solidFill>
              <a:latin typeface="Gotham Bold" panose="02000604030000020004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F6CCE68-3C6F-5390-07B7-88D2917B35D0}"/>
              </a:ext>
            </a:extLst>
          </p:cNvPr>
          <p:cNvSpPr/>
          <p:nvPr/>
        </p:nvSpPr>
        <p:spPr>
          <a:xfrm>
            <a:off x="3274087" y="4792728"/>
            <a:ext cx="2504151" cy="8488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7D0AE090-F229-C64A-C4DF-B97BED72197E}"/>
              </a:ext>
            </a:extLst>
          </p:cNvPr>
          <p:cNvSpPr/>
          <p:nvPr/>
        </p:nvSpPr>
        <p:spPr>
          <a:xfrm rot="5400000" flipV="1">
            <a:off x="5519164" y="4551647"/>
            <a:ext cx="782734" cy="269875"/>
          </a:xfrm>
          <a:prstGeom prst="parallelogram">
            <a:avLst>
              <a:gd name="adj" fmla="val 66077"/>
            </a:avLst>
          </a:prstGeom>
          <a:solidFill>
            <a:srgbClr val="311E4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E4CB670-A07C-9300-8907-F84CEDC5717B}"/>
              </a:ext>
            </a:extLst>
          </p:cNvPr>
          <p:cNvSpPr/>
          <p:nvPr/>
        </p:nvSpPr>
        <p:spPr>
          <a:xfrm>
            <a:off x="3274088" y="4295213"/>
            <a:ext cx="2768597" cy="589822"/>
          </a:xfrm>
          <a:prstGeom prst="rect">
            <a:avLst/>
          </a:prstGeom>
          <a:solidFill>
            <a:srgbClr val="663F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DD58675-1BBB-42C0-5505-98D0112A5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0517" y="4923697"/>
            <a:ext cx="2341033" cy="57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otham Book" panose="02000603040000090004" pitchFamily="2" charset="7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otham Book" panose="02000603040000090004" pitchFamily="2" charset="7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otham Book" panose="02000603040000090004" pitchFamily="2" charset="7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en-US" sz="1100" dirty="0">
                <a:latin typeface="Raleway" pitchFamily="2" charset="77"/>
              </a:rPr>
              <a:t>Skin dermal regeneration factor. Wound healing effect.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0A5B22-73BA-A549-56B7-A3E098F85D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9009" y="4300260"/>
            <a:ext cx="15224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otham Book" panose="02000603040000090004" pitchFamily="2" charset="7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otham Book" panose="02000603040000090004" pitchFamily="2" charset="7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otham Book" panose="02000603040000090004" pitchFamily="2" charset="7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9pPr>
          </a:lstStyle>
          <a:p>
            <a:pPr>
              <a:lnSpc>
                <a:spcPct val="100000"/>
              </a:lnSpc>
              <a:buNone/>
            </a:pPr>
            <a:r>
              <a:rPr lang="en-US" sz="3200" b="1" dirty="0" err="1">
                <a:solidFill>
                  <a:schemeClr val="bg1"/>
                </a:solidFill>
                <a:latin typeface="Gotham Bold" panose="02000604030000020004" pitchFamily="2" charset="0"/>
              </a:rPr>
              <a:t>bFGF</a:t>
            </a:r>
            <a:endParaRPr lang="en-US" sz="3200" b="1" dirty="0">
              <a:solidFill>
                <a:schemeClr val="bg1"/>
              </a:solidFill>
              <a:latin typeface="Gotham Bold" panose="02000604030000020004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47388F5-162B-313F-3710-31CB0417228F}"/>
              </a:ext>
            </a:extLst>
          </p:cNvPr>
          <p:cNvSpPr/>
          <p:nvPr/>
        </p:nvSpPr>
        <p:spPr>
          <a:xfrm>
            <a:off x="6298809" y="3631604"/>
            <a:ext cx="2235730" cy="8557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arallelogram 15">
            <a:extLst>
              <a:ext uri="{FF2B5EF4-FFF2-40B4-BE49-F238E27FC236}">
                <a16:creationId xmlns:a16="http://schemas.microsoft.com/office/drawing/2014/main" id="{9C219BAA-95C6-68C5-C5F2-708C9BCB2448}"/>
              </a:ext>
            </a:extLst>
          </p:cNvPr>
          <p:cNvSpPr/>
          <p:nvPr/>
        </p:nvSpPr>
        <p:spPr>
          <a:xfrm rot="5400000" flipV="1">
            <a:off x="8276655" y="3390521"/>
            <a:ext cx="782734" cy="269875"/>
          </a:xfrm>
          <a:prstGeom prst="parallelogram">
            <a:avLst>
              <a:gd name="adj" fmla="val 66077"/>
            </a:avLst>
          </a:prstGeom>
          <a:solidFill>
            <a:srgbClr val="7675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A05E5CF-7D6E-EC7E-5B41-8B6F28FE269D}"/>
              </a:ext>
            </a:extLst>
          </p:cNvPr>
          <p:cNvSpPr/>
          <p:nvPr/>
        </p:nvSpPr>
        <p:spPr>
          <a:xfrm>
            <a:off x="6298809" y="3134089"/>
            <a:ext cx="2504151" cy="589822"/>
          </a:xfrm>
          <a:prstGeom prst="rect">
            <a:avLst/>
          </a:prstGeom>
          <a:solidFill>
            <a:srgbClr val="C2C0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F091B1F-20F6-0704-F69B-F729A01A58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5239" y="3762573"/>
            <a:ext cx="2082800" cy="57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otham Book" panose="02000603040000090004" pitchFamily="2" charset="7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otham Book" panose="02000603040000090004" pitchFamily="2" charset="7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otham Book" panose="02000603040000090004" pitchFamily="2" charset="7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en-US" sz="1100" dirty="0">
                <a:latin typeface="Raleway" pitchFamily="2" charset="77"/>
              </a:rPr>
              <a:t>Promotes keratinocyte proliferation.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D28555A-60FF-4373-B3E0-7B3D8390C0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3730" y="3139136"/>
            <a:ext cx="15224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otham Book" panose="02000603040000090004" pitchFamily="2" charset="7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otham Book" panose="02000603040000090004" pitchFamily="2" charset="7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otham Book" panose="02000603040000090004" pitchFamily="2" charset="7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9pPr>
          </a:lstStyle>
          <a:p>
            <a:pPr>
              <a:lnSpc>
                <a:spcPct val="100000"/>
              </a:lnSpc>
              <a:buNone/>
            </a:pPr>
            <a:r>
              <a:rPr lang="en-US" sz="3200" b="1" dirty="0">
                <a:solidFill>
                  <a:schemeClr val="bg1"/>
                </a:solidFill>
                <a:latin typeface="Gotham Bold" panose="02000604030000020004" pitchFamily="2" charset="0"/>
              </a:rPr>
              <a:t>KGF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44AF270-DD7E-BEDB-F23A-4535700E0A2F}"/>
              </a:ext>
            </a:extLst>
          </p:cNvPr>
          <p:cNvSpPr/>
          <p:nvPr/>
        </p:nvSpPr>
        <p:spPr>
          <a:xfrm>
            <a:off x="8814469" y="4561381"/>
            <a:ext cx="2235730" cy="10782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arallelogram 20">
            <a:extLst>
              <a:ext uri="{FF2B5EF4-FFF2-40B4-BE49-F238E27FC236}">
                <a16:creationId xmlns:a16="http://schemas.microsoft.com/office/drawing/2014/main" id="{BFBA296F-C64E-5020-1F56-56445A55663F}"/>
              </a:ext>
            </a:extLst>
          </p:cNvPr>
          <p:cNvSpPr/>
          <p:nvPr/>
        </p:nvSpPr>
        <p:spPr>
          <a:xfrm rot="5400000" flipV="1">
            <a:off x="10792315" y="4320298"/>
            <a:ext cx="782734" cy="269875"/>
          </a:xfrm>
          <a:prstGeom prst="parallelogram">
            <a:avLst>
              <a:gd name="adj" fmla="val 66077"/>
            </a:avLst>
          </a:prstGeom>
          <a:solidFill>
            <a:srgbClr val="9B76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F4ABE59-235E-5CB8-CBE0-7B003ADC926D}"/>
              </a:ext>
            </a:extLst>
          </p:cNvPr>
          <p:cNvSpPr/>
          <p:nvPr/>
        </p:nvSpPr>
        <p:spPr>
          <a:xfrm>
            <a:off x="8814469" y="4063866"/>
            <a:ext cx="2504151" cy="589822"/>
          </a:xfrm>
          <a:prstGeom prst="rect">
            <a:avLst/>
          </a:prstGeom>
          <a:solidFill>
            <a:srgbClr val="DBA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738C5C9-29B4-87E9-F59D-112C559693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0899" y="4692350"/>
            <a:ext cx="2082800" cy="824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otham Book" panose="02000603040000090004" pitchFamily="2" charset="7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otham Book" panose="02000603040000090004" pitchFamily="2" charset="7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otham Book" panose="02000603040000090004" pitchFamily="2" charset="7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en-US" sz="1100" dirty="0">
                <a:latin typeface="Raleway" pitchFamily="2" charset="77"/>
              </a:rPr>
              <a:t>Promotes tissue regeneration. Promotes tissue growth.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F8FC791-AECA-939C-18C4-45344F3616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9389" y="4068913"/>
            <a:ext cx="21862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otham Book" panose="02000603040000090004" pitchFamily="2" charset="7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otham Book" panose="02000603040000090004" pitchFamily="2" charset="7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otham Book" panose="02000603040000090004" pitchFamily="2" charset="7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9pPr>
          </a:lstStyle>
          <a:p>
            <a:pPr>
              <a:lnSpc>
                <a:spcPct val="100000"/>
              </a:lnSpc>
              <a:buNone/>
            </a:pPr>
            <a:r>
              <a:rPr lang="en-US" sz="3200" b="1" dirty="0">
                <a:solidFill>
                  <a:schemeClr val="bg1"/>
                </a:solidFill>
                <a:latin typeface="Gotham Bold" panose="02000604030000020004" pitchFamily="2" charset="0"/>
              </a:rPr>
              <a:t>GF-1</a:t>
            </a:r>
            <a:endParaRPr lang="el-GR" sz="3200" b="1" dirty="0">
              <a:solidFill>
                <a:schemeClr val="bg1"/>
              </a:solidFill>
              <a:latin typeface="Gotham Bold" panose="02000604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6465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" grpId="0" animBg="1"/>
      <p:bldP spid="3" grpId="0"/>
      <p:bldP spid="4" grpId="0"/>
      <p:bldP spid="5" grpId="0"/>
      <p:bldP spid="261" grpId="0"/>
      <p:bldP spid="8" grpId="0"/>
      <p:bldP spid="11" grpId="0" animBg="1"/>
      <p:bldP spid="13" grpId="0"/>
      <p:bldP spid="14" grpId="0"/>
      <p:bldP spid="16" grpId="0" animBg="1"/>
      <p:bldP spid="18" grpId="0"/>
      <p:bldP spid="19" grpId="0"/>
      <p:bldP spid="21" grpId="0" animBg="1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00FDF3C-E8AB-B118-82F4-4C4BE669D0B1}"/>
              </a:ext>
            </a:extLst>
          </p:cNvPr>
          <p:cNvSpPr/>
          <p:nvPr/>
        </p:nvSpPr>
        <p:spPr>
          <a:xfrm>
            <a:off x="0" y="4122738"/>
            <a:ext cx="12191999" cy="2735262"/>
          </a:xfrm>
          <a:prstGeom prst="rect">
            <a:avLst/>
          </a:prstGeom>
          <a:solidFill>
            <a:srgbClr val="AE6C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ECDEAEB5-E0A1-C9D4-67AD-33B9D68CFA14}"/>
              </a:ext>
            </a:extLst>
          </p:cNvPr>
          <p:cNvSpPr/>
          <p:nvPr/>
        </p:nvSpPr>
        <p:spPr>
          <a:xfrm>
            <a:off x="4072467" y="2421467"/>
            <a:ext cx="3363383" cy="3609181"/>
          </a:xfrm>
          <a:prstGeom prst="rect">
            <a:avLst/>
          </a:prstGeom>
          <a:solidFill>
            <a:schemeClr val="bg1"/>
          </a:solidFill>
          <a:ln w="50800">
            <a:solidFill>
              <a:srgbClr val="DBA7C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132F8D1E-74F2-8C27-C554-F4493155A06A}"/>
              </a:ext>
            </a:extLst>
          </p:cNvPr>
          <p:cNvSpPr/>
          <p:nvPr/>
        </p:nvSpPr>
        <p:spPr>
          <a:xfrm>
            <a:off x="7893050" y="2421467"/>
            <a:ext cx="3363383" cy="3609181"/>
          </a:xfrm>
          <a:prstGeom prst="rect">
            <a:avLst/>
          </a:prstGeom>
          <a:solidFill>
            <a:schemeClr val="bg1"/>
          </a:solidFill>
          <a:ln w="50800">
            <a:solidFill>
              <a:srgbClr val="663F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itle 21">
            <a:extLst>
              <a:ext uri="{FF2B5EF4-FFF2-40B4-BE49-F238E27FC236}">
                <a16:creationId xmlns:a16="http://schemas.microsoft.com/office/drawing/2014/main" id="{5EC5293C-8361-8FAE-2EF6-6C286116F1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37" y="1090315"/>
            <a:ext cx="7764463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Gotham Medium" panose="02000604030000020004" pitchFamily="2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Medium" panose="02000604030000020004" pitchFamily="2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Medium" panose="02000604030000020004" pitchFamily="2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Medium" panose="02000604030000020004" pitchFamily="2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Medium" panose="02000604030000020004" pitchFamily="2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layfair Display" pitchFamily="2" charset="77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layfair Display" pitchFamily="2" charset="77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layfair Display" pitchFamily="2" charset="77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layfair Display" pitchFamily="2" charset="77"/>
              </a:defRPr>
            </a:lvl9pPr>
          </a:lstStyle>
          <a:p>
            <a:pPr algn="l"/>
            <a:r>
              <a:rPr lang="en-US" sz="3600" dirty="0"/>
              <a:t>Adipose-Derived Stem Cell Conditioned Media </a:t>
            </a:r>
            <a:r>
              <a:rPr lang="en-US" sz="1800" b="0" dirty="0">
                <a:solidFill>
                  <a:srgbClr val="AE6CFF"/>
                </a:solidFill>
              </a:rPr>
              <a:t>— Collagen &amp; Fibronectin</a:t>
            </a:r>
          </a:p>
        </p:txBody>
      </p:sp>
      <p:sp>
        <p:nvSpPr>
          <p:cNvPr id="6" name="Title 21">
            <a:extLst>
              <a:ext uri="{FF2B5EF4-FFF2-40B4-BE49-F238E27FC236}">
                <a16:creationId xmlns:a16="http://schemas.microsoft.com/office/drawing/2014/main" id="{6FC4B4F2-985F-F5B4-5C5E-A30460CC50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36" y="2182465"/>
            <a:ext cx="2845331" cy="1730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 b="1" kern="1200">
                <a:solidFill>
                  <a:schemeClr val="bg2"/>
                </a:solidFill>
                <a:latin typeface="Gotham Medium" panose="02000604030000020004" pitchFamily="2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Medium" panose="02000604030000020004" pitchFamily="2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Medium" panose="02000604030000020004" pitchFamily="2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Medium" panose="02000604030000020004" pitchFamily="2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Medium" panose="02000604030000020004" pitchFamily="2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layfair Display" pitchFamily="2" charset="77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layfair Display" pitchFamily="2" charset="77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layfair Display" pitchFamily="2" charset="77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layfair Display" pitchFamily="2" charset="77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400" b="0" dirty="0">
                <a:solidFill>
                  <a:srgbClr val="501A73"/>
                </a:solidFill>
                <a:latin typeface="Gotham Book" panose="02000603040000090004" pitchFamily="2" charset="77"/>
              </a:rPr>
              <a:t>ECM physically supports tissues by filling in the gaps between cells or surrounds cells to create an environment for cells to survive.</a:t>
            </a:r>
          </a:p>
        </p:txBody>
      </p:sp>
      <p:pic>
        <p:nvPicPr>
          <p:cNvPr id="9" name="Picture 8" descr="A diagram of skin and younger skin&#10;&#10;Description automatically generated">
            <a:extLst>
              <a:ext uri="{FF2B5EF4-FFF2-40B4-BE49-F238E27FC236}">
                <a16:creationId xmlns:a16="http://schemas.microsoft.com/office/drawing/2014/main" id="{8B3E0B77-9083-64E5-2EEE-33D714D156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72" r="51074" b="22982"/>
          <a:stretch/>
        </p:blipFill>
        <p:spPr>
          <a:xfrm>
            <a:off x="4218517" y="2604064"/>
            <a:ext cx="2851150" cy="2560603"/>
          </a:xfrm>
          <a:prstGeom prst="rect">
            <a:avLst/>
          </a:prstGeom>
        </p:spPr>
      </p:pic>
      <p:pic>
        <p:nvPicPr>
          <p:cNvPr id="10" name="Picture 9" descr="A diagram of skin and younger skin&#10;&#10;Description automatically generated">
            <a:extLst>
              <a:ext uri="{FF2B5EF4-FFF2-40B4-BE49-F238E27FC236}">
                <a16:creationId xmlns:a16="http://schemas.microsoft.com/office/drawing/2014/main" id="{9DFFC36D-F281-1ECB-FE72-4CCFBF2BDC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15" t="10972" r="659" b="22982"/>
          <a:stretch/>
        </p:blipFill>
        <p:spPr>
          <a:xfrm>
            <a:off x="8257117" y="2604064"/>
            <a:ext cx="2851150" cy="2560603"/>
          </a:xfrm>
          <a:prstGeom prst="rect">
            <a:avLst/>
          </a:prstGeom>
        </p:spPr>
      </p:pic>
      <p:sp>
        <p:nvSpPr>
          <p:cNvPr id="11" name="Title 21">
            <a:extLst>
              <a:ext uri="{FF2B5EF4-FFF2-40B4-BE49-F238E27FC236}">
                <a16:creationId xmlns:a16="http://schemas.microsoft.com/office/drawing/2014/main" id="{189D8C8B-AC4D-8691-60F2-6A56F81EF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35" y="4812901"/>
            <a:ext cx="2845331" cy="1238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 b="1" kern="1200">
                <a:solidFill>
                  <a:schemeClr val="bg2"/>
                </a:solidFill>
                <a:latin typeface="Gotham Medium" panose="02000604030000020004" pitchFamily="2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Medium" panose="02000604030000020004" pitchFamily="2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Medium" panose="02000604030000020004" pitchFamily="2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Medium" panose="02000604030000020004" pitchFamily="2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Medium" panose="02000604030000020004" pitchFamily="2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layfair Display" pitchFamily="2" charset="77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layfair Display" pitchFamily="2" charset="77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layfair Display" pitchFamily="2" charset="77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layfair Display" pitchFamily="2" charset="77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400" b="0" dirty="0">
                <a:solidFill>
                  <a:schemeClr val="bg1"/>
                </a:solidFill>
                <a:latin typeface="Gotham Book" panose="02000603040000090004" pitchFamily="2" charset="77"/>
              </a:rPr>
              <a:t>*(Left) Skin with sufficient extracellular matrix</a:t>
            </a:r>
          </a:p>
          <a:p>
            <a:pPr>
              <a:lnSpc>
                <a:spcPct val="150000"/>
              </a:lnSpc>
            </a:pPr>
            <a:r>
              <a:rPr lang="en-US" sz="1400" b="0" dirty="0">
                <a:solidFill>
                  <a:schemeClr val="bg1"/>
                </a:solidFill>
                <a:latin typeface="Gotham Book" panose="02000603040000090004" pitchFamily="2" charset="77"/>
              </a:rPr>
              <a:t>(Right) Skin with insufficient extracellular matrix</a:t>
            </a:r>
          </a:p>
        </p:txBody>
      </p:sp>
      <p:sp>
        <p:nvSpPr>
          <p:cNvPr id="13" name="Title 21">
            <a:extLst>
              <a:ext uri="{FF2B5EF4-FFF2-40B4-BE49-F238E27FC236}">
                <a16:creationId xmlns:a16="http://schemas.microsoft.com/office/drawing/2014/main" id="{29B31F93-97E8-840F-47C1-1253D61530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7284" y="5105399"/>
            <a:ext cx="3363383" cy="855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 b="1" kern="1200">
                <a:solidFill>
                  <a:schemeClr val="bg2"/>
                </a:solidFill>
                <a:latin typeface="Gotham Medium" panose="02000604030000020004" pitchFamily="2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Medium" panose="02000604030000020004" pitchFamily="2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Medium" panose="02000604030000020004" pitchFamily="2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Medium" panose="02000604030000020004" pitchFamily="2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Medium" panose="02000604030000020004" pitchFamily="2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layfair Display" pitchFamily="2" charset="77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layfair Display" pitchFamily="2" charset="77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layfair Display" pitchFamily="2" charset="77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layfair Display" pitchFamily="2" charset="77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400" dirty="0">
                <a:solidFill>
                  <a:srgbClr val="501A73"/>
                </a:solidFill>
                <a:latin typeface="Gotham Book" panose="02000603040000090004" pitchFamily="2" charset="77"/>
              </a:rPr>
              <a:t>Fibronectin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solidFill>
                  <a:srgbClr val="501A73"/>
                </a:solidFill>
                <a:latin typeface="Gotham Book" panose="02000603040000090004" pitchFamily="2" charset="77"/>
              </a:rPr>
              <a:t>Wound healing effect with skin components.</a:t>
            </a:r>
          </a:p>
        </p:txBody>
      </p:sp>
      <p:sp>
        <p:nvSpPr>
          <p:cNvPr id="15" name="Title 21">
            <a:extLst>
              <a:ext uri="{FF2B5EF4-FFF2-40B4-BE49-F238E27FC236}">
                <a16:creationId xmlns:a16="http://schemas.microsoft.com/office/drawing/2014/main" id="{8BF87DDD-0B7A-AE5A-FF12-45099B6E4B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2791" y="5105399"/>
            <a:ext cx="3242734" cy="855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 b="1" kern="1200">
                <a:solidFill>
                  <a:schemeClr val="bg2"/>
                </a:solidFill>
                <a:latin typeface="Gotham Medium" panose="02000604030000020004" pitchFamily="2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Medium" panose="02000604030000020004" pitchFamily="2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Medium" panose="02000604030000020004" pitchFamily="2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Medium" panose="02000604030000020004" pitchFamily="2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Medium" panose="02000604030000020004" pitchFamily="2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layfair Display" pitchFamily="2" charset="77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layfair Display" pitchFamily="2" charset="77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layfair Display" pitchFamily="2" charset="77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layfair Display" pitchFamily="2" charset="77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400" dirty="0">
                <a:solidFill>
                  <a:srgbClr val="501A73"/>
                </a:solidFill>
                <a:latin typeface="Gotham Book" panose="02000603040000090004" pitchFamily="2" charset="77"/>
              </a:rPr>
              <a:t>Collagen</a:t>
            </a:r>
            <a:endParaRPr lang="en-US" sz="1400" b="0" dirty="0">
              <a:solidFill>
                <a:srgbClr val="501A73"/>
              </a:solidFill>
              <a:latin typeface="Gotham Book" panose="02000603040000090004" pitchFamily="2" charset="77"/>
            </a:endParaRPr>
          </a:p>
          <a:p>
            <a:pPr algn="ctr">
              <a:lnSpc>
                <a:spcPct val="100000"/>
              </a:lnSpc>
            </a:pPr>
            <a:r>
              <a:rPr lang="en-US" sz="1400" b="0" dirty="0">
                <a:solidFill>
                  <a:srgbClr val="501A73"/>
                </a:solidFill>
                <a:latin typeface="Gotham Book" panose="02000603040000090004" pitchFamily="2" charset="77"/>
              </a:rPr>
              <a:t>Maintain skin elasticity &amp; strengthen skin tissue.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5" grpId="0" animBg="1"/>
      <p:bldP spid="136" grpId="0" animBg="1"/>
      <p:bldP spid="3" grpId="0"/>
      <p:bldP spid="6" grpId="0"/>
      <p:bldP spid="11" grpId="0"/>
      <p:bldP spid="13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426D68EE-24A3-E506-A235-99366B05796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pic>
        <p:nvPicPr>
          <p:cNvPr id="5" name="Picture 4" descr="A purple drop of water on a black background&#10;&#10;Description automatically generated">
            <a:extLst>
              <a:ext uri="{FF2B5EF4-FFF2-40B4-BE49-F238E27FC236}">
                <a16:creationId xmlns:a16="http://schemas.microsoft.com/office/drawing/2014/main" id="{191BC7F9-CF6F-14D5-C3CF-69FB123BFA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196" y="1139951"/>
            <a:ext cx="4853608" cy="29931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B14E98-2615-342C-CA60-2CB03AF8F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3152" y="6199569"/>
            <a:ext cx="9025696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otham Book" panose="02000603040000090004" pitchFamily="2" charset="7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otham Book" panose="02000603040000090004" pitchFamily="2" charset="7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otham Book" panose="02000603040000090004" pitchFamily="2" charset="7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tham Book" panose="02000603040000090004" pitchFamily="2" charset="77"/>
              </a:defRPr>
            </a:lvl9pPr>
          </a:lstStyle>
          <a:p>
            <a:pPr algn="ctr">
              <a:buNone/>
            </a:pPr>
            <a:r>
              <a:rPr lang="en-US" sz="1400" dirty="0">
                <a:solidFill>
                  <a:schemeClr val="bg1"/>
                </a:solidFill>
              </a:rPr>
              <a:t>Copyright 2023   |   </a:t>
            </a:r>
            <a:r>
              <a:rPr lang="en-US" sz="1400" dirty="0" err="1">
                <a:solidFill>
                  <a:schemeClr val="bg1"/>
                </a:solidFill>
              </a:rPr>
              <a:t>Exotop</a:t>
            </a:r>
            <a:r>
              <a:rPr lang="en-US" sz="1400" dirty="0">
                <a:solidFill>
                  <a:schemeClr val="bg1"/>
                </a:solidFill>
              </a:rPr>
              <a:t>™   | 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73591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Conficiens Purple">
      <a:dk1>
        <a:srgbClr val="262626"/>
      </a:dk1>
      <a:lt1>
        <a:sysClr val="window" lastClr="FFFFFF"/>
      </a:lt1>
      <a:dk2>
        <a:srgbClr val="262626"/>
      </a:dk2>
      <a:lt2>
        <a:srgbClr val="FFFFFF"/>
      </a:lt2>
      <a:accent1>
        <a:srgbClr val="E499CF"/>
      </a:accent1>
      <a:accent2>
        <a:srgbClr val="AE8EEA"/>
      </a:accent2>
      <a:accent3>
        <a:srgbClr val="9251FF"/>
      </a:accent3>
      <a:accent4>
        <a:srgbClr val="6E7CFF"/>
      </a:accent4>
      <a:accent5>
        <a:srgbClr val="4BA6FE"/>
      </a:accent5>
      <a:accent6>
        <a:srgbClr val="59D2FE"/>
      </a:accent6>
      <a:hlink>
        <a:srgbClr val="0563C1"/>
      </a:hlink>
      <a:folHlink>
        <a:srgbClr val="954F72"/>
      </a:folHlink>
    </a:clrScheme>
    <a:fontScheme name="Custom 108">
      <a:majorFont>
        <a:latin typeface="Playfair Display"/>
        <a:ea typeface=""/>
        <a:cs typeface=""/>
      </a:majorFont>
      <a:minorFont>
        <a:latin typeface="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9531</TotalTime>
  <Words>537</Words>
  <Application>Microsoft Office PowerPoint</Application>
  <PresentationFormat>Widescreen</PresentationFormat>
  <Paragraphs>63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Gotham Bold</vt:lpstr>
      <vt:lpstr>Gotham Book</vt:lpstr>
      <vt:lpstr>Gotham Medium</vt:lpstr>
      <vt:lpstr>Playfair Display</vt:lpstr>
      <vt:lpstr>Raleway</vt:lpstr>
      <vt:lpstr>Office Theme</vt:lpstr>
      <vt:lpstr>Adipose-Derived  Stem Cell Exosome</vt:lpstr>
      <vt:lpstr>Adipose-Derived  Stem Cell Exosome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saeful anwar</dc:creator>
  <cp:lastModifiedBy>David Penna</cp:lastModifiedBy>
  <cp:revision>237</cp:revision>
  <dcterms:created xsi:type="dcterms:W3CDTF">2020-05-04T06:07:43Z</dcterms:created>
  <dcterms:modified xsi:type="dcterms:W3CDTF">2024-07-10T13:19:24Z</dcterms:modified>
</cp:coreProperties>
</file>